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  <p:sldMasterId id="2147483745" r:id="rId3"/>
  </p:sldMasterIdLst>
  <p:notesMasterIdLst>
    <p:notesMasterId r:id="rId45"/>
  </p:notesMasterIdLst>
  <p:sldIdLst>
    <p:sldId id="345" r:id="rId4"/>
    <p:sldId id="372" r:id="rId5"/>
    <p:sldId id="365" r:id="rId6"/>
    <p:sldId id="366" r:id="rId7"/>
    <p:sldId id="359" r:id="rId8"/>
    <p:sldId id="360" r:id="rId9"/>
    <p:sldId id="361" r:id="rId10"/>
    <p:sldId id="362" r:id="rId11"/>
    <p:sldId id="363" r:id="rId12"/>
    <p:sldId id="364" r:id="rId13"/>
    <p:sldId id="367" r:id="rId14"/>
    <p:sldId id="337" r:id="rId15"/>
    <p:sldId id="338" r:id="rId16"/>
    <p:sldId id="339" r:id="rId17"/>
    <p:sldId id="340" r:id="rId18"/>
    <p:sldId id="341" r:id="rId19"/>
    <p:sldId id="342" r:id="rId20"/>
    <p:sldId id="368" r:id="rId21"/>
    <p:sldId id="370" r:id="rId22"/>
    <p:sldId id="371" r:id="rId23"/>
    <p:sldId id="386" r:id="rId24"/>
    <p:sldId id="343" r:id="rId25"/>
    <p:sldId id="395" r:id="rId26"/>
    <p:sldId id="369" r:id="rId27"/>
    <p:sldId id="387" r:id="rId28"/>
    <p:sldId id="388" r:id="rId29"/>
    <p:sldId id="344" r:id="rId30"/>
    <p:sldId id="382" r:id="rId31"/>
    <p:sldId id="383" r:id="rId32"/>
    <p:sldId id="373" r:id="rId33"/>
    <p:sldId id="380" r:id="rId34"/>
    <p:sldId id="381" r:id="rId35"/>
    <p:sldId id="384" r:id="rId36"/>
    <p:sldId id="385" r:id="rId37"/>
    <p:sldId id="389" r:id="rId38"/>
    <p:sldId id="346" r:id="rId39"/>
    <p:sldId id="390" r:id="rId40"/>
    <p:sldId id="391" r:id="rId41"/>
    <p:sldId id="392" r:id="rId42"/>
    <p:sldId id="393" r:id="rId43"/>
    <p:sldId id="394" r:id="rId44"/>
  </p:sldIdLst>
  <p:sldSz cx="9144000" cy="6858000" type="screen4x3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533" autoAdjust="0"/>
  </p:normalViewPr>
  <p:slideViewPr>
    <p:cSldViewPr>
      <p:cViewPr>
        <p:scale>
          <a:sx n="107" d="100"/>
          <a:sy n="107" d="100"/>
        </p:scale>
        <p:origin x="-58" y="11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310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104D5-4A67-4502-AB75-B786DEF8FBEE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154C5-3FA6-429B-A375-1CE42AC57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54C5-3FA6-429B-A375-1CE42AC57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r>
              <a:rPr lang="en-US" baseline="0" dirty="0" smtClean="0"/>
              <a:t> without reserve. </a:t>
            </a:r>
            <a:r>
              <a:rPr lang="en-US" dirty="0" smtClean="0"/>
              <a:t>No difference for </a:t>
            </a:r>
            <a:r>
              <a:rPr lang="en-US" dirty="0" err="1" smtClean="0"/>
              <a:t>CIntPair</a:t>
            </a:r>
            <a:r>
              <a:rPr lang="en-US" baseline="0" dirty="0" smtClean="0"/>
              <a:t> </a:t>
            </a:r>
            <a:r>
              <a:rPr lang="en-US" dirty="0" smtClean="0"/>
              <a:t>with reserve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54C5-3FA6-429B-A375-1CE42AC571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54C5-3FA6-429B-A375-1CE42AC571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1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54C5-3FA6-429B-A375-1CE42AC571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8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8" name="Picture 7" descr="FVL_303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62557"/>
          </a:xfrm>
          <a:prstGeom prst="rect">
            <a:avLst/>
          </a:prstGeom>
          <a:noFill/>
          <a:ln>
            <a:noFill/>
          </a:ln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39"/>
            <a:ext cx="1919968" cy="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2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chemeClr val="bg1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775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/>
            </a:lvl3pPr>
            <a:lvl4pPr marL="360363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706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770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89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7802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403225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2184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0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258762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5" y="1412875"/>
            <a:ext cx="2592388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33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3" y="1412875"/>
            <a:ext cx="4032250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3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4072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056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624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ybrid-view01b copyV2 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9144000" cy="5555639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0" indent="268288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6" name="Picture 5" descr="LMSSiemebn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4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4"/>
            <a:ext cx="3309936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49" y="1412875"/>
            <a:ext cx="3314702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611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4336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49" y="1412875"/>
            <a:ext cx="3314702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49" y="3860800"/>
            <a:ext cx="3314702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759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9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9144000" cy="5635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123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8" name="Picture 7" descr="FVL_303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62557"/>
          </a:xfrm>
          <a:prstGeom prst="rect">
            <a:avLst/>
          </a:prstGeom>
          <a:noFill/>
          <a:ln>
            <a:noFill/>
          </a:ln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39"/>
            <a:ext cx="1919968" cy="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2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ybrid-view01b copyV2 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9144000" cy="5555639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0" indent="268288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6" name="Picture 5" descr="LMSSiemebn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4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5825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2" name="6a9d0eff-aaff-4c7c-a012-45a679252abe" descr="8D488196-04DD-4111-9249-8AC514DD321D@lmsintl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175"/>
            <a:ext cx="9144001" cy="555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36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46773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1e8ec2d0-4ff4-4e76-9e46-202c1b75ee5c" descr="8994E0D0-DEB2-46FA-A90B-651726D9D783@lmsint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74"/>
            <a:ext cx="9144001" cy="5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42" y="171252"/>
            <a:ext cx="1972538" cy="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1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4477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3Dpowerpoin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816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5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5825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2" name="6a9d0eff-aaff-4c7c-a012-45a679252abe" descr="8D488196-04DD-4111-9249-8AC514DD321D@lmsintl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175"/>
            <a:ext cx="9144001" cy="555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36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537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C:\Users\pdc\AppData\Local\Microsoft\Windows\Temporary Internet Files\Content.Outlook\WC733JR0\04Small.jpe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175"/>
            <a:ext cx="9144000" cy="52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9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type="title" preserve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8" name="Picture 7" descr="FVL_303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1" y="4175681"/>
            <a:ext cx="9144000" cy="1485567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t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1" y="3786881"/>
            <a:ext cx="9143999" cy="392400"/>
          </a:xfrm>
          <a:solidFill>
            <a:srgbClr val="02A0C6">
              <a:alpha val="65000"/>
            </a:srgbClr>
          </a:solidFill>
        </p:spPr>
        <p:txBody>
          <a:bodyPr wrap="square" lIns="270000" tIns="18000" bIns="36000" anchor="b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4149726"/>
            <a:ext cx="9143999" cy="1485567"/>
          </a:xfrm>
          <a:solidFill>
            <a:srgbClr val="006487"/>
          </a:solidFill>
        </p:spPr>
        <p:txBody>
          <a:bodyPr wrap="square" lIns="270000" tIns="144000" rIns="370800" bIns="108000" anchor="t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chapter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3756643"/>
            <a:ext cx="9144000" cy="393082"/>
          </a:xfrm>
          <a:solidFill>
            <a:srgbClr val="02A0C6"/>
          </a:solidFill>
        </p:spPr>
        <p:txBody>
          <a:bodyPr wrap="square" lIns="270000" tIns="18000" bIns="36000" anchor="b">
            <a:noAutofit/>
          </a:bodyPr>
          <a:lstStyle>
            <a:lvl1pPr marL="287338" indent="-1905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6598800"/>
            <a:ext cx="254951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2013-10-14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1249351" cy="250814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693980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3708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endParaRPr lang="en-US" sz="1000" noProof="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LMSSiemebn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5865551"/>
            <a:ext cx="4320926" cy="4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2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0" y="1412875"/>
            <a:ext cx="4571999" cy="47529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chemeClr val="bg1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/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chemeClr val="bg1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775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/>
            </a:lvl3pPr>
            <a:lvl4pPr marL="360363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706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770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89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7802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403225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2184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0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46773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1e8ec2d0-4ff4-4e76-9e46-202c1b75ee5c" descr="8994E0D0-DEB2-46FA-A90B-651726D9D783@lmsint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74"/>
            <a:ext cx="9144001" cy="515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42" y="171252"/>
            <a:ext cx="1972538" cy="9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1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258762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5" y="1412875"/>
            <a:ext cx="2592388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33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3" y="1412875"/>
            <a:ext cx="4032250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3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4072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056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624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4"/>
            <a:ext cx="3309936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49" y="1412875"/>
            <a:ext cx="3314702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611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4336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49" y="1412875"/>
            <a:ext cx="3314702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49" y="3860800"/>
            <a:ext cx="3314702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759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9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9144000" cy="5635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123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0" y="0"/>
            <a:ext cx="9144000" cy="4149725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10" name="Grafik 9" descr="Image_Titel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673"/>
            <a:ext cx="9144000" cy="4149969"/>
          </a:xfrm>
          <a:prstGeom prst="rect">
            <a:avLst/>
          </a:prstGeom>
        </p:spPr>
      </p:pic>
      <p:sp>
        <p:nvSpPr>
          <p:cNvPr id="14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/>
              <a:t>Restricted © Siemens AG 2015 All rights reserved.</a:t>
            </a:r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5" y="4151315"/>
            <a:ext cx="8893175" cy="1485567"/>
          </a:xfrm>
          <a:solidFill>
            <a:srgbClr val="879BAA"/>
          </a:solidFill>
        </p:spPr>
        <p:txBody>
          <a:bodyPr wrap="square" lIns="270000" tIns="144000" rIns="370800" bIns="108000" anchor="t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5" y="3758233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2" name="Text Box 133"/>
          <p:cNvSpPr txBox="1">
            <a:spLocks noChangeArrowheads="1"/>
          </p:cNvSpPr>
          <p:nvPr/>
        </p:nvSpPr>
        <p:spPr bwMode="auto">
          <a:xfrm>
            <a:off x="6156326" y="6165851"/>
            <a:ext cx="29876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/>
            <a:r>
              <a:rPr lang="en-US" sz="1000" b="1" noProof="0" dirty="0" smtClean="0">
                <a:solidFill>
                  <a:schemeClr val="tx1"/>
                </a:solidFill>
              </a:rPr>
              <a:t>Smarter decisions, better products.</a:t>
            </a:r>
            <a:endParaRPr lang="en-US" sz="1000" b="1" noProof="0" dirty="0">
              <a:solidFill>
                <a:schemeClr val="tx1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39750" y="-4"/>
            <a:ext cx="1728000" cy="96783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4477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3Dpowerpoin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816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5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10" name="Grafik 13" descr="Image_Titel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-756" y="-4"/>
            <a:ext cx="9144000" cy="5162556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5" y="3676989"/>
            <a:ext cx="8893175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370800" bIns="108000" anchor="b" anchorCtr="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5" y="5162557"/>
            <a:ext cx="8893175" cy="393082"/>
          </a:xfrm>
          <a:solidFill>
            <a:srgbClr val="879BAA"/>
          </a:solidFill>
        </p:spPr>
        <p:txBody>
          <a:bodyPr wrap="square" lIns="270000" tIns="18000" bIns="36000" anchor="t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39750" y="-4"/>
            <a:ext cx="1728000" cy="967833"/>
          </a:xfrm>
          <a:prstGeom prst="rect">
            <a:avLst/>
          </a:prstGeom>
        </p:spPr>
      </p:pic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/>
              <a:t>Restricted © Siemens AG 2015 All rights reserved.</a:t>
            </a:r>
          </a:p>
        </p:txBody>
      </p:sp>
      <p:sp>
        <p:nvSpPr>
          <p:cNvPr id="13" name="Text Box 133"/>
          <p:cNvSpPr txBox="1">
            <a:spLocks noChangeArrowheads="1"/>
          </p:cNvSpPr>
          <p:nvPr/>
        </p:nvSpPr>
        <p:spPr bwMode="auto">
          <a:xfrm>
            <a:off x="6156326" y="6165851"/>
            <a:ext cx="29876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/>
            <a:r>
              <a:rPr lang="en-US" sz="1000" b="1" noProof="0" dirty="0" smtClean="0">
                <a:solidFill>
                  <a:schemeClr val="tx1"/>
                </a:solidFill>
              </a:rPr>
              <a:t>Smarter decisions, better products.</a:t>
            </a:r>
            <a:endParaRPr lang="en-US" sz="1000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type="title" preserve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14" name="Grafik 13" descr="Image_Titel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50825" y="2851200"/>
            <a:ext cx="8893175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250825" y="2462400"/>
            <a:ext cx="8893175" cy="392400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39750" y="-4"/>
            <a:ext cx="1728000" cy="967833"/>
          </a:xfrm>
          <a:prstGeom prst="rect">
            <a:avLst/>
          </a:prstGeom>
        </p:spPr>
      </p:pic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>
                <a:solidFill>
                  <a:schemeClr val="tx1"/>
                </a:solidFill>
              </a:rPr>
              <a:t>Restricted © Siemens AG 2014 All rights reserved.</a:t>
            </a:r>
          </a:p>
        </p:txBody>
      </p:sp>
      <p:sp>
        <p:nvSpPr>
          <p:cNvPr id="13" name="Text Box 133"/>
          <p:cNvSpPr txBox="1">
            <a:spLocks noChangeArrowheads="1"/>
          </p:cNvSpPr>
          <p:nvPr/>
        </p:nvSpPr>
        <p:spPr bwMode="auto">
          <a:xfrm>
            <a:off x="6156326" y="6165851"/>
            <a:ext cx="29876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/>
            <a:r>
              <a:rPr lang="en-US" sz="1000" b="1" noProof="0" dirty="0" smtClean="0">
                <a:solidFill>
                  <a:schemeClr val="tx1"/>
                </a:solidFill>
              </a:rPr>
              <a:t>Smarter decisions, better products.</a:t>
            </a:r>
            <a:endParaRPr lang="en-US" sz="1000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up)" type="title" preserve="1">
  <p:cSld name="Title fullscreen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14" name="Grafik 13" descr="Image_Titel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50825" y="2376000"/>
            <a:ext cx="8893175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370800" bIns="108000" anchor="b" anchorCtr="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250825" y="3859200"/>
            <a:ext cx="8893175" cy="399144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t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39750" y="-4"/>
            <a:ext cx="1728000" cy="967833"/>
          </a:xfrm>
          <a:prstGeom prst="rect">
            <a:avLst/>
          </a:prstGeom>
        </p:spPr>
      </p:pic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>
                <a:solidFill>
                  <a:schemeClr val="bg1"/>
                </a:solidFill>
              </a:rPr>
              <a:t>Unrestricted © Siemens AG 2015 All rights reserved.</a:t>
            </a:r>
          </a:p>
        </p:txBody>
      </p:sp>
      <p:sp>
        <p:nvSpPr>
          <p:cNvPr id="13" name="Text Box 133"/>
          <p:cNvSpPr txBox="1">
            <a:spLocks noChangeArrowheads="1"/>
          </p:cNvSpPr>
          <p:nvPr/>
        </p:nvSpPr>
        <p:spPr bwMode="auto">
          <a:xfrm>
            <a:off x="6156326" y="6165851"/>
            <a:ext cx="29876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/>
            <a:r>
              <a:rPr lang="en-US" sz="1000" b="1" noProof="0" dirty="0" smtClean="0">
                <a:solidFill>
                  <a:schemeClr val="bg1"/>
                </a:solidFill>
              </a:rPr>
              <a:t>Smarter decisions, better products.</a:t>
            </a:r>
            <a:endParaRPr lang="en-US" sz="1000" b="1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9" name="Rectangle 15"/>
          <p:cNvSpPr>
            <a:spLocks noChangeArrowheads="1"/>
          </p:cNvSpPr>
          <p:nvPr/>
        </p:nvSpPr>
        <p:spPr bwMode="gray">
          <a:xfrm>
            <a:off x="0" y="0"/>
            <a:ext cx="9144000" cy="4149725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10" name="Picture 9" descr="chapter_4.54x10_strip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4149969"/>
          </a:xfrm>
          <a:prstGeom prst="rect">
            <a:avLst/>
          </a:prstGeom>
        </p:spPr>
      </p:pic>
      <p:sp>
        <p:nvSpPr>
          <p:cNvPr id="14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/>
              <a:t>Unrestricted © Siemens AG 2014 All rights reserved.</a:t>
            </a:r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5" y="4149726"/>
            <a:ext cx="8893175" cy="1485567"/>
          </a:xfrm>
          <a:solidFill>
            <a:srgbClr val="879BAA"/>
          </a:solidFill>
        </p:spPr>
        <p:txBody>
          <a:bodyPr wrap="square" lIns="270000" tIns="144000" rIns="370800" bIns="108000" anchor="t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chapter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5" y="3756643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pic>
        <p:nvPicPr>
          <p:cNvPr id="8" name="Picture 7" descr="sie_logo_layer_petrol_rgb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>
          <a:xfrm>
            <a:off x="0" y="6598800"/>
            <a:ext cx="254951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20XX-XX-XX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1249351" cy="250814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693980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3708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Siemens PLM Software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Image_Titel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-756" y="-4"/>
            <a:ext cx="9144000" cy="5162556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5" y="3676989"/>
            <a:ext cx="8893175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370800" bIns="108000" anchor="b" anchorCtr="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chapter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5" y="5162557"/>
            <a:ext cx="8893175" cy="393082"/>
          </a:xfrm>
          <a:solidFill>
            <a:srgbClr val="879BAA"/>
          </a:solidFill>
        </p:spPr>
        <p:txBody>
          <a:bodyPr wrap="square" lIns="270000" tIns="18000" bIns="36000" anchor="t" anchorCtr="0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pic>
        <p:nvPicPr>
          <p:cNvPr id="12" name="Picture 7" descr="sie_logo_layer_petrol_rgb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0" y="6598800"/>
            <a:ext cx="254951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20XX-XX-XX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0" y="6598800"/>
            <a:ext cx="1249351" cy="250814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693980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3708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Siemens PLM Software</a:t>
            </a:r>
          </a:p>
        </p:txBody>
      </p:sp>
      <p:sp>
        <p:nvSpPr>
          <p:cNvPr id="10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/>
              <a:t>Restricted © Siemens AG 2014 All rights reserved.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0" y="1412875"/>
            <a:ext cx="4571999" cy="47529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/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pic>
        <p:nvPicPr>
          <p:cNvPr id="6" name="Picture 5" descr="Agenda_Image.png"/>
          <p:cNvPicPr>
            <a:picLocks noChangeAspect="1"/>
          </p:cNvPicPr>
          <p:nvPr/>
        </p:nvPicPr>
        <p:blipFill>
          <a:blip r:embed="rId2" cstate="screen"/>
          <a:srcRect b="1373"/>
          <a:stretch>
            <a:fillRect/>
          </a:stretch>
        </p:blipFill>
        <p:spPr>
          <a:xfrm>
            <a:off x="-1" y="1412875"/>
            <a:ext cx="4572000" cy="475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775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/>
            </a:lvl3pPr>
            <a:lvl4pPr marL="360363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1_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537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C:\Users\pdc\AppData\Local\Microsoft\Windows\Temporary Internet Files\Content.Outlook\WC733JR0\04Small.jpe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175"/>
            <a:ext cx="9144000" cy="52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3861054"/>
            <a:ext cx="9144000" cy="1301502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b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5162557"/>
            <a:ext cx="9143999" cy="393082"/>
          </a:xfrm>
          <a:solidFill>
            <a:srgbClr val="02A0C6"/>
          </a:solidFill>
        </p:spPr>
        <p:txBody>
          <a:bodyPr wrap="square" lIns="270000" tIns="18000" bIns="36000" anchor="t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7" name="Picture 6" descr="LMSSiemebn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9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403225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258762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5" y="1412875"/>
            <a:ext cx="2592388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3" y="1412875"/>
            <a:ext cx="4032250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3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4"/>
            <a:ext cx="3309936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49" y="1412875"/>
            <a:ext cx="3314702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49" y="1412875"/>
            <a:ext cx="3314702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49" y="3860800"/>
            <a:ext cx="3314702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type="title" preserve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pic>
        <p:nvPicPr>
          <p:cNvPr id="8" name="Picture 7" descr="FVL_303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1" y="4175681"/>
            <a:ext cx="9144000" cy="1485567"/>
          </a:xfrm>
          <a:solidFill>
            <a:srgbClr val="006487">
              <a:alpha val="65000"/>
            </a:srgbClr>
          </a:solidFill>
        </p:spPr>
        <p:txBody>
          <a:bodyPr wrap="square" lIns="270000" tIns="144000" rIns="370800" bIns="108000" anchor="t" anchorCtr="0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1" y="3786881"/>
            <a:ext cx="9143999" cy="392400"/>
          </a:xfrm>
          <a:solidFill>
            <a:srgbClr val="02A0C6">
              <a:alpha val="65000"/>
            </a:srgbClr>
          </a:solidFill>
        </p:spPr>
        <p:txBody>
          <a:bodyPr wrap="square" lIns="270000" tIns="18000" bIns="36000" anchor="b" anchorCtr="0">
            <a:noAutofit/>
          </a:bodyPr>
          <a:lstStyle>
            <a:lvl1pPr marL="268288" indent="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1" y="4149726"/>
            <a:ext cx="9143999" cy="1485567"/>
          </a:xfrm>
          <a:solidFill>
            <a:srgbClr val="006487"/>
          </a:solidFill>
        </p:spPr>
        <p:txBody>
          <a:bodyPr wrap="square" lIns="270000" tIns="144000" rIns="370800" bIns="108000" anchor="t">
            <a:noAutofit/>
          </a:bodyPr>
          <a:lstStyle>
            <a:lvl1pPr marL="268288" indent="0">
              <a:defRPr sz="4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chapter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" y="3756643"/>
            <a:ext cx="9144000" cy="393082"/>
          </a:xfrm>
          <a:solidFill>
            <a:srgbClr val="02A0C6"/>
          </a:solidFill>
        </p:spPr>
        <p:txBody>
          <a:bodyPr wrap="square" lIns="270000" tIns="18000" bIns="36000" anchor="b">
            <a:noAutofit/>
          </a:bodyPr>
          <a:lstStyle>
            <a:lvl1pPr marL="287338" indent="-19050"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Click the style sheet to edit the subhead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6598800"/>
            <a:ext cx="254951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2013-10-14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1249351" cy="250814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693980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3708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endParaRPr lang="en-US" sz="1000" noProof="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LMSSiemebn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5865551"/>
            <a:ext cx="4320926" cy="4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2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0" y="1412875"/>
            <a:ext cx="4571999" cy="47529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chemeClr val="bg1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/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32" y="188640"/>
            <a:ext cx="1900878" cy="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1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7086600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2013-12-03			C++11 -</a:t>
            </a:r>
            <a:r>
              <a:rPr lang="en-US" sz="1000" baseline="0" noProof="0" dirty="0" smtClean="0">
                <a:solidFill>
                  <a:schemeClr val="tx1"/>
                </a:solidFill>
              </a:rPr>
              <a:t> </a:t>
            </a:r>
            <a:r>
              <a:rPr lang="en-US" sz="1000" noProof="0" dirty="0" smtClean="0">
                <a:solidFill>
                  <a:schemeClr val="tx1"/>
                </a:solidFill>
              </a:rPr>
              <a:t>Move Semantics – Bert Rodiers</a:t>
            </a: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Unrestricted © LMS International 2014 All rights reserved.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9144000" cy="1124712"/>
          </a:xfrm>
          <a:prstGeom prst="rect">
            <a:avLst/>
          </a:prstGeom>
          <a:solidFill>
            <a:srgbClr val="14A0C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144000" cy="112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108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49" y="1412874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6598800"/>
            <a:ext cx="1249351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1124712"/>
            <a:ext cx="9144000" cy="137343"/>
          </a:xfrm>
          <a:prstGeom prst="rect">
            <a:avLst/>
          </a:prstGeom>
          <a:solidFill>
            <a:srgbClr val="14A0C6">
              <a:alpha val="53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 descr="LMSSiemebns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4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7467600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 smtClean="0">
                <a:solidFill>
                  <a:schemeClr val="tx1"/>
                </a:solidFill>
              </a:rPr>
              <a:t>2013-12-03			C++11 -</a:t>
            </a:r>
            <a:r>
              <a:rPr lang="en-US" sz="1000" baseline="0" noProof="0" dirty="0" smtClean="0">
                <a:solidFill>
                  <a:schemeClr val="tx1"/>
                </a:solidFill>
              </a:rPr>
              <a:t> </a:t>
            </a:r>
            <a:r>
              <a:rPr lang="en-US" sz="1000" noProof="0" dirty="0" smtClean="0">
                <a:solidFill>
                  <a:schemeClr val="tx1"/>
                </a:solidFill>
              </a:rPr>
              <a:t>Move Semantics – Bert Rodiers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="1" kern="1200" noProof="0" dirty="0" smtClean="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rPr>
              <a:t>Restricted © LMS International 2013 All rights reserved.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9144000" cy="1124712"/>
          </a:xfrm>
          <a:prstGeom prst="rect">
            <a:avLst/>
          </a:prstGeom>
          <a:solidFill>
            <a:srgbClr val="14A0C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144000" cy="112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108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49" y="1412874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6598800"/>
            <a:ext cx="1249351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1124712"/>
            <a:ext cx="9144000" cy="137343"/>
          </a:xfrm>
          <a:prstGeom prst="rect">
            <a:avLst/>
          </a:prstGeom>
          <a:solidFill>
            <a:srgbClr val="14A0C6">
              <a:alpha val="53000"/>
            </a:srgbClr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 descr="LMSSiemebns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6248400"/>
            <a:ext cx="1524000" cy="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4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14A0C6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254951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2015-12-03</a:t>
            </a: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0" y="616585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noProof="0" dirty="0" smtClean="0"/>
              <a:t>Unrestricted © Siemens AG 2015 All rights reserved.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49" y="1412874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6598800"/>
            <a:ext cx="1249351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693980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3708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Siemens PLM Software</a:t>
            </a: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2" cstate="screen"/>
          <a:stretch>
            <a:fillRect/>
          </a:stretch>
        </p:blipFill>
        <p:spPr>
          <a:xfrm>
            <a:off x="7308713" y="0"/>
            <a:ext cx="1440000" cy="8065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2376000"/>
            <a:ext cx="8893175" cy="1485567"/>
          </a:xfrm>
        </p:spPr>
        <p:txBody>
          <a:bodyPr/>
          <a:lstStyle/>
          <a:p>
            <a:r>
              <a:rPr lang="en-US" dirty="0"/>
              <a:t>Move semantics &amp;&amp; </a:t>
            </a:r>
            <a:r>
              <a:rPr lang="en-US" dirty="0" err="1"/>
              <a:t>rvalue</a:t>
            </a:r>
            <a:r>
              <a:rPr lang="en-US" dirty="0"/>
              <a:t> </a:t>
            </a:r>
            <a:r>
              <a:rPr lang="en-US" dirty="0" smtClean="0"/>
              <a:t>references,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Bert Rodiers, Software Architect </a:t>
            </a:r>
            <a:r>
              <a:rPr lang="en-US" dirty="0"/>
              <a:t>Siemens Industry Software </a:t>
            </a:r>
            <a:r>
              <a:rPr lang="en-US" dirty="0" smtClean="0"/>
              <a:t>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88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9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4236" y="6629400"/>
            <a:ext cx="2649764" cy="203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smtClean="0">
                <a:solidFill>
                  <a:srgbClr val="FFFF00"/>
                </a:solidFill>
              </a:rPr>
              <a:t>Slide by Howard </a:t>
            </a:r>
            <a:r>
              <a:rPr lang="en-US" sz="1200" dirty="0" err="1" smtClean="0">
                <a:solidFill>
                  <a:srgbClr val="FFFF00"/>
                </a:solidFill>
              </a:rPr>
              <a:t>Hinnant</a:t>
            </a:r>
            <a:r>
              <a:rPr lang="en-US" sz="1200" dirty="0" smtClean="0">
                <a:solidFill>
                  <a:srgbClr val="FFFF00"/>
                </a:solidFill>
              </a:rPr>
              <a:t> (ACCU 2014)</a:t>
            </a:r>
          </a:p>
        </p:txBody>
      </p:sp>
    </p:spTree>
    <p:extLst>
      <p:ext uri="{BB962C8B-B14F-4D97-AF65-F5344CB8AC3E}">
        <p14:creationId xmlns:p14="http://schemas.microsoft.com/office/powerpoint/2010/main" val="4933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semantics – Optimal implementation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1524000"/>
            <a:ext cx="7772398" cy="2243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{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*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    : 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_(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 {}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_;</a:t>
            </a:r>
            <a:endParaRPr lang="en-US" sz="16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};</a:t>
            </a:r>
            <a:endParaRPr lang="en-US" sz="1600" dirty="0">
              <a:latin typeface="Times New Roman"/>
              <a:ea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 of </a:t>
            </a:r>
            <a:r>
              <a:rPr lang="en-US" strike="sngStrike" dirty="0" smtClean="0"/>
              <a:t>three</a:t>
            </a:r>
            <a:r>
              <a:rPr lang="en-US" dirty="0" smtClean="0"/>
              <a:t> </a:t>
            </a:r>
            <a:r>
              <a:rPr lang="en-US" strike="sngStrike" dirty="0" smtClean="0"/>
              <a:t>five</a:t>
            </a:r>
            <a:r>
              <a:rPr lang="en-US" dirty="0" smtClean="0"/>
              <a:t> zero!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Rvalue</a:t>
            </a:r>
            <a:r>
              <a:rPr lang="en-US" dirty="0" smtClean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2057400"/>
            <a:ext cx="7772398" cy="1579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 smtClean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nl-BE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f(4);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g(4);</a:t>
            </a:r>
            <a:endParaRPr lang="en-US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12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Rvalue</a:t>
            </a:r>
            <a:r>
              <a:rPr lang="en-US" dirty="0" smtClean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2057400"/>
            <a:ext cx="7772398" cy="2782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g(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nl-BE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val = 4;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f(val);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val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 //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error C2664: 'void g(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&amp;&amp;)' : cannot convert argument 1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from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//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'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' to '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&amp;&amp;'</a:t>
            </a:r>
            <a:endParaRPr lang="en-US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431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Rvalue</a:t>
            </a:r>
            <a:r>
              <a:rPr lang="en-US" dirty="0" smtClean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2057400"/>
            <a:ext cx="7772398" cy="1862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g(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nl-BE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val = 4;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f(val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</a:t>
            </a:r>
            <a:r>
              <a:rPr lang="nl-BE" sz="1600" dirty="0" smtClean="0">
                <a:solidFill>
                  <a:srgbClr val="C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nl-BE" sz="1600" dirty="0">
                <a:solidFill>
                  <a:srgbClr val="C00000"/>
                </a:solidFill>
                <a:latin typeface="Consolas"/>
                <a:ea typeface="SimSun"/>
                <a:cs typeface="Times New Roman"/>
              </a:rPr>
              <a:t>::move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(val</a:t>
            </a: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));</a:t>
            </a:r>
            <a:endParaRPr lang="en-US" sz="20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06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Rvalue</a:t>
            </a:r>
            <a:r>
              <a:rPr lang="en-US" dirty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2057400"/>
            <a:ext cx="7772398" cy="2428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 smtClean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g(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nl-BE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 int</a:t>
            </a: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val = 4;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f(val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g(val);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//error C2664: 'void g(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&amp;&amp;)' : cannot convert argument 1 from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‘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' to '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&amp;&amp;'</a:t>
            </a:r>
            <a:endParaRPr lang="en-US" sz="16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085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Rvalue</a:t>
            </a:r>
            <a:r>
              <a:rPr lang="en-US" dirty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Example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2057400"/>
            <a:ext cx="7772398" cy="2428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g(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nl-BE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 int</a:t>
            </a: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val = 4;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f(val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g(</a:t>
            </a:r>
            <a:r>
              <a:rPr lang="nl-BE" sz="1600" dirty="0" smtClean="0">
                <a:solidFill>
                  <a:srgbClr val="C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nl-BE" sz="1600" dirty="0">
                <a:solidFill>
                  <a:srgbClr val="C00000"/>
                </a:solidFill>
                <a:latin typeface="Consolas"/>
                <a:ea typeface="SimSun"/>
                <a:cs typeface="Times New Roman"/>
              </a:rPr>
              <a:t>::move</a:t>
            </a:r>
            <a:r>
              <a:rPr lang="nl-BE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(val</a:t>
            </a:r>
            <a:r>
              <a:rPr lang="nl-BE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//error C2664: 'void g(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&amp;&amp;)' : cannot convert argument 1 from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‘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' to '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 &amp;&amp;'</a:t>
            </a:r>
            <a:endParaRPr lang="en-US" sz="16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2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Rvalue</a:t>
            </a:r>
            <a:r>
              <a:rPr lang="en-US" dirty="0"/>
              <a:t> references and deduced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Rules different with deduced types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/>
              <a:t>Templates, auto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/>
              <a:t>T&amp;&amp; binds with everything (</a:t>
            </a:r>
            <a:r>
              <a:rPr lang="en-US" dirty="0" err="1" smtClean="0"/>
              <a:t>lvalues</a:t>
            </a:r>
            <a:r>
              <a:rPr lang="en-US" dirty="0" smtClean="0"/>
              <a:t> + </a:t>
            </a:r>
            <a:r>
              <a:rPr lang="en-US" dirty="0" err="1" smtClean="0"/>
              <a:t>rvalues</a:t>
            </a:r>
            <a:r>
              <a:rPr lang="en-US" dirty="0" smtClean="0"/>
              <a:t>)</a:t>
            </a:r>
          </a:p>
          <a:p>
            <a:pPr marL="465138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Two views for </a:t>
            </a:r>
            <a:r>
              <a:rPr lang="en-US" i="1" dirty="0" smtClean="0"/>
              <a:t>T&amp;&amp; 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Still </a:t>
            </a:r>
            <a:r>
              <a:rPr lang="en-US" dirty="0" err="1"/>
              <a:t>Rvalue</a:t>
            </a:r>
            <a:r>
              <a:rPr lang="en-US" dirty="0"/>
              <a:t> references</a:t>
            </a:r>
          </a:p>
          <a:p>
            <a:pPr marL="701675" lvl="2" indent="-342900"/>
            <a:r>
              <a:rPr lang="en-US" dirty="0"/>
              <a:t>With reference-collapsing rules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T&amp;&amp; something completely different</a:t>
            </a:r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smtClean="0"/>
              <a:t>Forwarding reference (universal reference)</a:t>
            </a:r>
          </a:p>
        </p:txBody>
      </p:sp>
    </p:spTree>
    <p:extLst>
      <p:ext uri="{BB962C8B-B14F-4D97-AF65-F5344CB8AC3E}">
        <p14:creationId xmlns:p14="http://schemas.microsoft.com/office/powerpoint/2010/main" val="2968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dirty="0"/>
              <a:t>Forwarding reference (universal reference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</a:t>
            </a:r>
            <a:r>
              <a:rPr lang="en-US" dirty="0"/>
              <a:t>&amp;&amp; binds with everything (</a:t>
            </a:r>
            <a:r>
              <a:rPr lang="en-US" dirty="0" err="1"/>
              <a:t>lvalues</a:t>
            </a:r>
            <a:r>
              <a:rPr lang="en-US" dirty="0"/>
              <a:t> + </a:t>
            </a:r>
            <a:r>
              <a:rPr lang="en-US" dirty="0" err="1"/>
              <a:t>rvalues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Restriction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 </a:t>
            </a:r>
            <a:r>
              <a:rPr lang="en-US" dirty="0" smtClean="0"/>
              <a:t>has to have a specific form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::vector&lt;T</a:t>
            </a:r>
            <a:r>
              <a:rPr lang="en-US" dirty="0" smtClean="0"/>
              <a:t>&gt;&amp;&amp;</a:t>
            </a:r>
            <a:endParaRPr lang="en-US" dirty="0" smtClean="0"/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const</a:t>
            </a:r>
            <a:r>
              <a:rPr lang="en-US" dirty="0" smtClean="0"/>
              <a:t> T&amp;&amp;</a:t>
            </a:r>
          </a:p>
          <a:p>
            <a:pPr lvl="2" indent="0">
              <a:buNone/>
            </a:pPr>
            <a:r>
              <a:rPr lang="en-US" dirty="0" smtClean="0"/>
              <a:t>	=&gt; not a forwarding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lvl="2" indent="0">
              <a:buClrTx/>
              <a:buNone/>
            </a:pPr>
            <a:r>
              <a:rPr lang="en-US" dirty="0"/>
              <a:t>	=&gt; </a:t>
            </a:r>
            <a:r>
              <a:rPr lang="en-US" dirty="0" smtClean="0"/>
              <a:t>forwarding reference?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614362" y="3352800"/>
            <a:ext cx="7772398" cy="1490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T&gt;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f(T&amp;&amp;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};</a:t>
            </a:r>
            <a:endParaRPr lang="en-US" sz="1600" dirty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66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</a:t>
            </a:r>
            <a:r>
              <a:rPr lang="en-US" dirty="0" smtClean="0"/>
              <a:t>reference: type deduction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Lvalue</a:t>
            </a:r>
            <a:r>
              <a:rPr lang="en-US" dirty="0" smtClean="0"/>
              <a:t> =&gt; </a:t>
            </a:r>
            <a:r>
              <a:rPr lang="en-US" dirty="0" err="1" smtClean="0"/>
              <a:t>lvalue</a:t>
            </a:r>
            <a:r>
              <a:rPr lang="en-US" dirty="0" smtClean="0"/>
              <a:t> reference (T already has this type)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rules from normal </a:t>
            </a:r>
            <a:r>
              <a:rPr lang="en-US" smtClean="0"/>
              <a:t>template functions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Rvalue</a:t>
            </a:r>
            <a:r>
              <a:rPr lang="en-US" dirty="0" smtClean="0"/>
              <a:t> =&gt; </a:t>
            </a:r>
            <a:r>
              <a:rPr lang="en-US" dirty="0" err="1" smtClean="0"/>
              <a:t>rvalue</a:t>
            </a:r>
            <a:r>
              <a:rPr lang="en-US" dirty="0" smtClean="0"/>
              <a:t>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Const</a:t>
            </a:r>
            <a:r>
              <a:rPr lang="en-US" dirty="0" smtClean="0"/>
              <a:t> not removed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762000" y="1371600"/>
            <a:ext cx="7772398" cy="36324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0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0000FF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const_val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= 4;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const_val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          	// argument of function: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value = 42;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f(value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		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//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argument of function: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());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			//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argument of function: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</a:t>
            </a:r>
            <a:endParaRPr lang="en-US" sz="2000" dirty="0" smtClean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const_val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));	//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argument of function: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</a:t>
            </a:r>
          </a:p>
        </p:txBody>
      </p:sp>
    </p:spTree>
    <p:extLst>
      <p:ext uri="{BB962C8B-B14F-4D97-AF65-F5344CB8AC3E}">
        <p14:creationId xmlns:p14="http://schemas.microsoft.com/office/powerpoint/2010/main" val="17778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semantics &amp;&amp; </a:t>
            </a:r>
            <a:r>
              <a:rPr lang="en-US" dirty="0" err="1" smtClean="0"/>
              <a:t>rvalue</a:t>
            </a:r>
            <a:r>
              <a:rPr lang="en-US" dirty="0" smtClean="0"/>
              <a:t>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Part 2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Alternative implementations </a:t>
            </a:r>
            <a:r>
              <a:rPr lang="en-US" dirty="0"/>
              <a:t>for move operations</a:t>
            </a:r>
            <a:endParaRPr lang="en-US" dirty="0" smtClean="0"/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Rvalue</a:t>
            </a:r>
            <a:r>
              <a:rPr lang="en-US" dirty="0" smtClean="0"/>
              <a:t> references and templates  (different binding rules)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Forwarding references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en-US" dirty="0"/>
              <a:t> Reference Collapsing rules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Perfect forwarding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std</a:t>
            </a:r>
            <a:r>
              <a:rPr lang="en-US" dirty="0" smtClean="0"/>
              <a:t>::forward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How to pass arguments</a:t>
            </a:r>
          </a:p>
          <a:p>
            <a:pPr marL="522288" lvl="1" indent="-342900">
              <a:buFont typeface="+mj-lt"/>
              <a:buAutoNum type="arabicPeriod"/>
            </a:pPr>
            <a:endParaRPr lang="en-US" dirty="0" smtClean="0"/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(Moving into C++14 lambda expressions)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(Emplace)</a:t>
            </a:r>
          </a:p>
          <a:p>
            <a:pPr marL="644525" lvl="2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reference</a:t>
            </a:r>
            <a:r>
              <a:rPr lang="en-US" dirty="0" smtClean="0"/>
              <a:t>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make_unique</a:t>
            </a:r>
            <a:r>
              <a:rPr lang="en-US" dirty="0" smtClean="0"/>
              <a:t> without forwarding references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762000" y="1828800"/>
            <a:ext cx="7772398" cy="5078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make_unique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arg1,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arg2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(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(arg1, arg2)));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make_unique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arg1,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::move(arg1),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move(arg2)));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make_unique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arg1,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arg2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(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(arg1,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::move(arg2)));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Consolas"/>
                <a:ea typeface="SimSun"/>
                <a:cs typeface="Times New Roman"/>
              </a:rPr>
              <a:t>…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50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reference</a:t>
            </a:r>
            <a:r>
              <a:rPr lang="en-US" dirty="0" smtClean="0"/>
              <a:t>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Perfect forwarding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762000" y="4038600"/>
            <a:ext cx="7772398" cy="1508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...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make_unique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&amp;&amp;...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 err="1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::forward&lt;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 err="1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)...)));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762000" y="2133600"/>
            <a:ext cx="7772398" cy="1791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make_unique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arg1,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::forward&lt;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arg1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),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			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forward&lt;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&gt;(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arg2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))));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48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::forward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 not deduced from argument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Forward converts type back to </a:t>
            </a:r>
            <a:r>
              <a:rPr lang="en-US" dirty="0" err="1" smtClean="0"/>
              <a:t>rvalue</a:t>
            </a:r>
            <a:r>
              <a:rPr lang="en-US" dirty="0" smtClean="0"/>
              <a:t> (reference)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Remember: if has name =&gt; </a:t>
            </a:r>
            <a:r>
              <a:rPr lang="en-US" dirty="0" err="1" smtClean="0"/>
              <a:t>lvalue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When to use </a:t>
            </a:r>
            <a:r>
              <a:rPr lang="en-US" dirty="0" err="1" smtClean="0"/>
              <a:t>std</a:t>
            </a:r>
            <a:r>
              <a:rPr lang="en-US" dirty="0" smtClean="0"/>
              <a:t>::forward?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/>
              <a:t>Forwarding reference</a:t>
            </a:r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/>
              <a:t>Forward: only cast </a:t>
            </a:r>
            <a:r>
              <a:rPr lang="en-US" dirty="0" smtClean="0"/>
              <a:t>to </a:t>
            </a:r>
            <a:r>
              <a:rPr lang="en-US" dirty="0" err="1" smtClean="0"/>
              <a:t>rvalue</a:t>
            </a:r>
            <a:r>
              <a:rPr lang="en-US" dirty="0" smtClean="0"/>
              <a:t> reference if </a:t>
            </a:r>
            <a:r>
              <a:rPr lang="en-US" dirty="0"/>
              <a:t>originally </a:t>
            </a:r>
            <a:r>
              <a:rPr lang="en-US" dirty="0" err="1"/>
              <a:t>rvalue</a:t>
            </a:r>
            <a:endParaRPr lang="en-US" dirty="0"/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::forward</a:t>
            </a:r>
            <a:r>
              <a:rPr lang="en-US" dirty="0">
                <a:solidFill>
                  <a:srgbClr val="FF0000"/>
                </a:solidFill>
                <a:latin typeface="Consolas"/>
                <a:ea typeface="SimSun"/>
                <a:cs typeface="Times New Roman"/>
              </a:rPr>
              <a:t>&lt;Type1&gt;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(arg1)</a:t>
            </a:r>
            <a:endParaRPr lang="en-US" dirty="0" smtClean="0"/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err="1" smtClean="0"/>
              <a:t>Rvalue</a:t>
            </a:r>
            <a:r>
              <a:rPr lang="en-US" dirty="0" smtClean="0"/>
              <a:t> reference (</a:t>
            </a:r>
            <a:r>
              <a:rPr lang="en-US" dirty="0"/>
              <a:t>not </a:t>
            </a:r>
            <a:r>
              <a:rPr lang="en-US" dirty="0" smtClean="0"/>
              <a:t>forwarding reference)</a:t>
            </a:r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smtClean="0"/>
              <a:t>Move: unconditionally cast</a:t>
            </a:r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::move(arg1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9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forwarding not </a:t>
            </a:r>
            <a:r>
              <a:rPr lang="en-US" dirty="0" smtClean="0"/>
              <a:t>so perfect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failure: braced </a:t>
            </a:r>
            <a:r>
              <a:rPr lang="en-US" smtClean="0"/>
              <a:t>initializer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762000" y="2133600"/>
            <a:ext cx="7772398" cy="3601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f(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&gt;&amp;);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 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&gt;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g(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&amp;&amp; </a:t>
            </a:r>
            <a:r>
              <a:rPr lang="en-US" sz="1600" dirty="0" err="1" smtClean="0">
                <a:solidFill>
                  <a:srgbClr val="80808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)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{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   f(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::forward&lt;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&gt;(</a:t>
            </a:r>
            <a:r>
              <a:rPr lang="en-US" sz="1600" dirty="0" err="1" smtClean="0">
                <a:solidFill>
                  <a:srgbClr val="80808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));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}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 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f({ 1, 2 });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// Compiles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g({ 1, 2 });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// Doesn't compile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auto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values = { 1, 2 };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g(values);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// Compiles</a:t>
            </a:r>
            <a:endParaRPr lang="en-US" sz="1600" dirty="0" smtClean="0">
              <a:latin typeface="Consolas" panose="020B0609020204030204" pitchFamily="49" charset="0"/>
              <a:ea typeface="SimSun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01675" indent="-342900"/>
            <a:r>
              <a:rPr lang="en-US" dirty="0" smtClean="0"/>
              <a:t>Reference-collapsing </a:t>
            </a:r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7918451" cy="4752975"/>
          </a:xfrm>
        </p:spPr>
        <p:txBody>
          <a:bodyPr/>
          <a:lstStyle/>
          <a:p>
            <a:r>
              <a:rPr lang="en-US" dirty="0" smtClean="0"/>
              <a:t>Second Vision: T&amp;&amp;: Still </a:t>
            </a:r>
            <a:r>
              <a:rPr lang="en-US" dirty="0" err="1" smtClean="0"/>
              <a:t>Rvalue</a:t>
            </a:r>
            <a:r>
              <a:rPr lang="en-US" dirty="0" smtClean="0"/>
              <a:t> references</a:t>
            </a:r>
          </a:p>
          <a:p>
            <a:pPr marL="701675" lvl="2" indent="-342900"/>
            <a:r>
              <a:rPr lang="en-US" dirty="0" smtClean="0"/>
              <a:t>Needs</a:t>
            </a:r>
          </a:p>
          <a:p>
            <a:pPr marL="881063" lvl="3" indent="-342900"/>
            <a:r>
              <a:rPr lang="en-US" dirty="0" smtClean="0"/>
              <a:t>Different rules for type deduction</a:t>
            </a:r>
          </a:p>
          <a:p>
            <a:pPr marL="881063" lvl="3" indent="-342900"/>
            <a:r>
              <a:rPr lang="en-US" dirty="0" smtClean="0"/>
              <a:t>reference-collapsing </a:t>
            </a:r>
            <a:r>
              <a:rPr lang="en-US" dirty="0"/>
              <a:t>rules</a:t>
            </a:r>
          </a:p>
          <a:p>
            <a:endParaRPr lang="en-US" dirty="0"/>
          </a:p>
          <a:p>
            <a:r>
              <a:rPr lang="en-US" dirty="0" smtClean="0"/>
              <a:t>Two types involved: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Declared template argument (for example T&amp;&amp;)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Type of passed argument (for example (</a:t>
            </a:r>
            <a:r>
              <a:rPr lang="en-US" dirty="0" err="1" smtClean="0"/>
              <a:t>int</a:t>
            </a:r>
            <a:r>
              <a:rPr lang="en-US" dirty="0" smtClean="0"/>
              <a:t>&amp;))</a:t>
            </a:r>
          </a:p>
          <a:p>
            <a:endParaRPr lang="en-US" dirty="0"/>
          </a:p>
          <a:p>
            <a:r>
              <a:rPr lang="en-US" dirty="0" smtClean="0"/>
              <a:t>Different rules for type deduction (</a:t>
            </a: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 </a:t>
            </a:r>
            <a:r>
              <a:rPr lang="en-US" dirty="0" err="1" smtClean="0">
                <a:sym typeface="Wingdings" panose="05000000000000000000" pitchFamily="2" charset="2"/>
              </a:rPr>
              <a:t>rvalue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/>
          </a:p>
          <a:p>
            <a:pPr marL="539750" lvl="4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400" dirty="0">
                <a:latin typeface="Calibri"/>
                <a:ea typeface="SimSun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marL="539750" lvl="4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value = 42;</a:t>
            </a:r>
          </a:p>
          <a:p>
            <a:pPr marL="539750" lvl="4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T deduced to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&amp;</a:t>
            </a:r>
            <a:endParaRPr lang="en-US" sz="2400" dirty="0" smtClean="0">
              <a:latin typeface="Calibri"/>
              <a:ea typeface="SimSun"/>
              <a:cs typeface="Times New Roman"/>
            </a:endParaRPr>
          </a:p>
          <a:p>
            <a:pPr marL="539750" lvl="4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f(42);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T deduced to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</a:t>
            </a:r>
            <a:endParaRPr lang="en-US" dirty="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pPr marL="539750" lvl="4" indent="0">
              <a:buNone/>
            </a:pPr>
            <a:endParaRPr lang="en-US" dirty="0" smtClean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67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01675" indent="-342900"/>
            <a:r>
              <a:rPr lang="en-US" dirty="0"/>
              <a:t>Reference-collapsing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9750" lvl="4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</a:t>
            </a:r>
            <a:r>
              <a:rPr lang="en-US" sz="2400" dirty="0">
                <a:latin typeface="Calibri"/>
                <a:ea typeface="SimSun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marL="539750" lvl="4" indent="0">
              <a:buNone/>
            </a:pPr>
            <a:endParaRPr lang="en-US" dirty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marL="539750" lvl="4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 = 42;</a:t>
            </a:r>
          </a:p>
          <a:p>
            <a:pPr marL="539750" lvl="4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f(value);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T deduced to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&amp;</a:t>
            </a:r>
            <a:endParaRPr lang="en-US" sz="2400" dirty="0">
              <a:latin typeface="Calibri"/>
              <a:ea typeface="SimSun"/>
              <a:cs typeface="Times New Roman"/>
            </a:endParaRPr>
          </a:p>
          <a:p>
            <a:pPr marL="539750" lvl="4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f(42);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T deduced to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f(value);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arg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 T&amp;&amp; ==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&amp;&amp; =&gt;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f(42);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 T&amp;&amp; ==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43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Reference-collapsing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Lvalue</a:t>
            </a:r>
            <a:r>
              <a:rPr lang="en-US" dirty="0" smtClean="0"/>
              <a:t> </a:t>
            </a:r>
            <a:r>
              <a:rPr lang="en-US" b="1" dirty="0" smtClean="0"/>
              <a:t>+</a:t>
            </a:r>
            <a:r>
              <a:rPr lang="en-US" dirty="0" smtClean="0"/>
              <a:t> </a:t>
            </a:r>
            <a:r>
              <a:rPr lang="en-US" b="1" dirty="0" err="1"/>
              <a:t>lvalue</a:t>
            </a:r>
            <a:r>
              <a:rPr lang="en-US" dirty="0"/>
              <a:t> reference </a:t>
            </a:r>
            <a:r>
              <a:rPr lang="en-US" dirty="0" smtClean="0"/>
              <a:t>=&gt; </a:t>
            </a:r>
            <a:r>
              <a:rPr lang="en-US" b="1" dirty="0" err="1" smtClean="0"/>
              <a:t>lvalue</a:t>
            </a:r>
            <a:r>
              <a:rPr lang="en-US" dirty="0"/>
              <a:t>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Lvalue</a:t>
            </a:r>
            <a:r>
              <a:rPr lang="en-US" dirty="0"/>
              <a:t> </a:t>
            </a:r>
            <a:r>
              <a:rPr lang="en-US" b="1" dirty="0" smtClean="0"/>
              <a:t>+</a:t>
            </a:r>
            <a:r>
              <a:rPr lang="en-US" dirty="0" smtClean="0"/>
              <a:t> </a:t>
            </a:r>
            <a:r>
              <a:rPr lang="en-US" b="1" dirty="0" err="1"/>
              <a:t>rvalue</a:t>
            </a:r>
            <a:r>
              <a:rPr lang="en-US" dirty="0"/>
              <a:t> reference </a:t>
            </a:r>
            <a:r>
              <a:rPr lang="en-US" dirty="0" smtClean="0"/>
              <a:t>=&gt; </a:t>
            </a:r>
            <a:r>
              <a:rPr lang="en-US" b="1" dirty="0" err="1" smtClean="0"/>
              <a:t>lvalue</a:t>
            </a:r>
            <a:r>
              <a:rPr lang="en-US" dirty="0"/>
              <a:t>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Rvalue</a:t>
            </a:r>
            <a:r>
              <a:rPr lang="en-US" dirty="0"/>
              <a:t> </a:t>
            </a:r>
            <a:r>
              <a:rPr lang="en-US" b="1" dirty="0" smtClean="0"/>
              <a:t>+</a:t>
            </a:r>
            <a:r>
              <a:rPr lang="en-US" dirty="0" smtClean="0"/>
              <a:t> </a:t>
            </a:r>
            <a:r>
              <a:rPr lang="en-US" b="1" dirty="0" err="1"/>
              <a:t>rvalue</a:t>
            </a:r>
            <a:r>
              <a:rPr lang="en-US" dirty="0"/>
              <a:t> reference </a:t>
            </a:r>
            <a:r>
              <a:rPr lang="en-US" dirty="0" smtClean="0"/>
              <a:t>=&gt; </a:t>
            </a:r>
            <a:r>
              <a:rPr lang="en-US" b="1" dirty="0" err="1" smtClean="0"/>
              <a:t>rvalue</a:t>
            </a:r>
            <a:r>
              <a:rPr lang="en-US" dirty="0"/>
              <a:t> </a:t>
            </a:r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Occurs: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Template </a:t>
            </a:r>
            <a:r>
              <a:rPr lang="en-US" dirty="0" smtClean="0"/>
              <a:t>instantiation</a:t>
            </a:r>
            <a:endParaRPr lang="en-US" dirty="0"/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Auto variables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Typedef</a:t>
            </a:r>
            <a:r>
              <a:rPr lang="en-US" dirty="0" smtClean="0"/>
              <a:t> + alias declaration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Decltype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762000" y="4434853"/>
            <a:ext cx="7772398" cy="1508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forward(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remove_reference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 err="1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 </a:t>
            </a:r>
            <a:r>
              <a:rPr lang="en-US" sz="1600" dirty="0" err="1">
                <a:solidFill>
                  <a:srgbClr val="6F008A"/>
                </a:solidFill>
                <a:latin typeface="Consolas"/>
                <a:ea typeface="SimSun"/>
                <a:cs typeface="Times New Roman"/>
              </a:rPr>
              <a:t>noexcept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(</a:t>
            </a:r>
            <a:r>
              <a:rPr lang="en-US" sz="1600" dirty="0" err="1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static_cast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smtClean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&amp;&amp;&gt;(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 err="1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7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pass arguments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Different alternatives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 name_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701675" lvl="2" indent="-342900"/>
            <a:r>
              <a:rPr lang="en-US" dirty="0" err="1" smtClean="0"/>
              <a:t>Lvalue</a:t>
            </a:r>
            <a:r>
              <a:rPr lang="en-US" dirty="0" smtClean="0"/>
              <a:t>: 1 copy</a:t>
            </a:r>
            <a:r>
              <a:rPr lang="en-US" baseline="30000" dirty="0" smtClean="0"/>
              <a:t>1</a:t>
            </a:r>
          </a:p>
          <a:p>
            <a:pPr marL="701675" lvl="2" indent="-342900"/>
            <a:r>
              <a:rPr lang="en-US" dirty="0" err="1" smtClean="0"/>
              <a:t>Rvalue</a:t>
            </a:r>
            <a:r>
              <a:rPr lang="en-US" dirty="0" smtClean="0"/>
              <a:t>: 1 copy</a:t>
            </a:r>
            <a:r>
              <a:rPr lang="en-US" baseline="30000" dirty="0" smtClean="0"/>
              <a:t>1</a:t>
            </a:r>
            <a:endParaRPr lang="en-US" baseline="30000" dirty="0"/>
          </a:p>
          <a:p>
            <a:pPr marL="522288" lvl="1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 name_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}</a:t>
            </a:r>
          </a:p>
          <a:p>
            <a:pPr marL="539750" lvl="4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 name_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}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err="1"/>
              <a:t>Lvalue</a:t>
            </a:r>
            <a:r>
              <a:rPr lang="en-US" dirty="0"/>
              <a:t>: </a:t>
            </a:r>
            <a:r>
              <a:rPr lang="en-US" dirty="0" smtClean="0"/>
              <a:t>1 copy</a:t>
            </a:r>
            <a:r>
              <a:rPr lang="en-US" baseline="30000" dirty="0" smtClean="0"/>
              <a:t>1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Rvalue</a:t>
            </a:r>
            <a:r>
              <a:rPr lang="en-US" dirty="0"/>
              <a:t>: </a:t>
            </a:r>
            <a:r>
              <a:rPr lang="en-US" dirty="0" smtClean="0"/>
              <a:t>1 move</a:t>
            </a:r>
            <a:endParaRPr lang="en-US" dirty="0"/>
          </a:p>
          <a:p>
            <a:pPr marL="522288" lvl="1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 name_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}</a:t>
            </a:r>
            <a:endParaRPr lang="en-US" dirty="0" smtClean="0"/>
          </a:p>
          <a:p>
            <a:pPr marL="701675" lvl="2" indent="-342900"/>
            <a:r>
              <a:rPr lang="en-US" dirty="0" err="1"/>
              <a:t>Lvalue</a:t>
            </a:r>
            <a:r>
              <a:rPr lang="en-US" dirty="0"/>
              <a:t>: </a:t>
            </a:r>
            <a:r>
              <a:rPr lang="en-US" dirty="0" smtClean="0"/>
              <a:t>1 copy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+ 1 move (Note: SSO)</a:t>
            </a:r>
            <a:endParaRPr lang="en-US" dirty="0"/>
          </a:p>
          <a:p>
            <a:pPr marL="701675" lvl="2" indent="-342900"/>
            <a:r>
              <a:rPr lang="en-US" dirty="0" err="1"/>
              <a:t>Rvalue</a:t>
            </a:r>
            <a:r>
              <a:rPr lang="en-US" dirty="0"/>
              <a:t>: </a:t>
            </a:r>
            <a:r>
              <a:rPr lang="en-US" dirty="0" smtClean="0"/>
              <a:t>2 moves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7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pass arguments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277813">
              <a:buNone/>
            </a:pPr>
            <a:r>
              <a:rPr lang="en-US" dirty="0" smtClean="0"/>
              <a:t>4.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 name_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644525" lvl="2" indent="-285750"/>
            <a:r>
              <a:rPr lang="en-US" dirty="0" err="1" smtClean="0"/>
              <a:t>Lvalue</a:t>
            </a:r>
            <a:r>
              <a:rPr lang="en-US" dirty="0" smtClean="0"/>
              <a:t>: 1 copy</a:t>
            </a:r>
            <a:r>
              <a:rPr lang="en-US" baseline="30000" dirty="0" smtClean="0"/>
              <a:t>1</a:t>
            </a:r>
          </a:p>
          <a:p>
            <a:pPr marL="644525" lvl="2" indent="-285750"/>
            <a:r>
              <a:rPr lang="en-US" dirty="0" err="1" smtClean="0"/>
              <a:t>Rvalue</a:t>
            </a:r>
            <a:r>
              <a:rPr lang="en-US" dirty="0"/>
              <a:t>: </a:t>
            </a:r>
            <a:r>
              <a:rPr lang="en-US" dirty="0" smtClean="0"/>
              <a:t>1 move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457200" lvl="1" indent="-277813">
              <a:buNone/>
            </a:pPr>
            <a:r>
              <a:rPr lang="en-US" dirty="0" smtClean="0"/>
              <a:t>5.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enable_if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is_convertible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&gt;::value,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setName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 name_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dirty="0" smtClean="0"/>
          </a:p>
          <a:p>
            <a:pPr marL="701675" lvl="2" indent="-342900"/>
            <a:r>
              <a:rPr lang="en-US" dirty="0" err="1" smtClean="0"/>
              <a:t>Lvalue</a:t>
            </a:r>
            <a:r>
              <a:rPr lang="en-US" dirty="0"/>
              <a:t>: </a:t>
            </a:r>
            <a:r>
              <a:rPr lang="en-US" dirty="0" smtClean="0"/>
              <a:t>1 copy</a:t>
            </a:r>
            <a:r>
              <a:rPr lang="en-US" baseline="30000" dirty="0" smtClean="0"/>
              <a:t>1</a:t>
            </a:r>
            <a:endParaRPr lang="en-US" dirty="0"/>
          </a:p>
          <a:p>
            <a:pPr marL="701675" lvl="2" indent="-342900"/>
            <a:r>
              <a:rPr lang="en-US" dirty="0" err="1"/>
              <a:t>Rvalue</a:t>
            </a:r>
            <a:r>
              <a:rPr lang="en-US" dirty="0"/>
              <a:t>: </a:t>
            </a:r>
            <a:r>
              <a:rPr lang="en-US" dirty="0" smtClean="0"/>
              <a:t>1 move</a:t>
            </a:r>
          </a:p>
        </p:txBody>
      </p:sp>
    </p:spTree>
    <p:extLst>
      <p:ext uri="{BB962C8B-B14F-4D97-AF65-F5344CB8AC3E}">
        <p14:creationId xmlns:p14="http://schemas.microsoft.com/office/powerpoint/2010/main" val="418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pass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299451" cy="4752975"/>
          </a:xfrm>
        </p:spPr>
        <p:txBody>
          <a:bodyPr/>
          <a:lstStyle/>
          <a:p>
            <a:pPr marL="285750" lvl="1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Solution 1</a:t>
            </a:r>
            <a:r>
              <a:rPr lang="en-US" dirty="0" smtClean="0">
                <a:solidFill>
                  <a:schemeClr val="bg2"/>
                </a:solidFill>
              </a:rPr>
              <a:t> (</a:t>
            </a:r>
            <a:r>
              <a:rPr lang="en-US" dirty="0" err="1" smtClean="0">
                <a:solidFill>
                  <a:schemeClr val="bg2"/>
                </a:solidFill>
              </a:rPr>
              <a:t>const</a:t>
            </a:r>
            <a:r>
              <a:rPr lang="en-US" dirty="0" smtClean="0">
                <a:solidFill>
                  <a:schemeClr val="bg2"/>
                </a:solidFill>
              </a:rPr>
              <a:t>&amp;)</a:t>
            </a:r>
          </a:p>
          <a:p>
            <a:pPr marL="465137" lvl="2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Performance not optimal for </a:t>
            </a:r>
            <a:r>
              <a:rPr lang="en-US" dirty="0" err="1" smtClean="0"/>
              <a:t>rvalues</a:t>
            </a:r>
            <a:endParaRPr lang="en-US" dirty="0" smtClean="0"/>
          </a:p>
          <a:p>
            <a:pPr marL="285750" lvl="1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Solution </a:t>
            </a:r>
            <a:r>
              <a:rPr lang="en-US" dirty="0"/>
              <a:t>2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const</a:t>
            </a:r>
            <a:r>
              <a:rPr lang="en-US" dirty="0" smtClean="0">
                <a:solidFill>
                  <a:schemeClr val="bg2"/>
                </a:solidFill>
              </a:rPr>
              <a:t>&amp; + &amp;&amp;)</a:t>
            </a:r>
          </a:p>
          <a:p>
            <a:pPr marL="465137" lvl="2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  <a:r>
              <a:rPr lang="en-US" dirty="0" smtClean="0"/>
              <a:t>optimal</a:t>
            </a:r>
          </a:p>
          <a:p>
            <a:pPr marL="465137" lvl="2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More code to maintain</a:t>
            </a:r>
          </a:p>
          <a:p>
            <a:pPr marL="285750" lvl="1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Solution 3</a:t>
            </a:r>
            <a:r>
              <a:rPr lang="en-US" dirty="0" smtClean="0">
                <a:solidFill>
                  <a:schemeClr val="bg2"/>
                </a:solidFill>
              </a:rPr>
              <a:t> (value)</a:t>
            </a:r>
          </a:p>
          <a:p>
            <a:pPr marL="465137" lvl="2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(Possibly huge) </a:t>
            </a:r>
            <a:r>
              <a:rPr lang="en-US" dirty="0" err="1" smtClean="0"/>
              <a:t>Pessimization</a:t>
            </a:r>
            <a:r>
              <a:rPr lang="en-US" dirty="0" smtClean="0"/>
              <a:t> for </a:t>
            </a:r>
            <a:r>
              <a:rPr lang="en-US" dirty="0" err="1" smtClean="0"/>
              <a:t>lvalues</a:t>
            </a:r>
            <a:r>
              <a:rPr lang="en-US" dirty="0" smtClean="0"/>
              <a:t>, small </a:t>
            </a:r>
            <a:r>
              <a:rPr lang="en-US" dirty="0" err="1" smtClean="0"/>
              <a:t>pessimization</a:t>
            </a:r>
            <a:r>
              <a:rPr lang="en-US" dirty="0" smtClean="0"/>
              <a:t> for </a:t>
            </a:r>
            <a:r>
              <a:rPr lang="en-US" dirty="0" err="1" smtClean="0"/>
              <a:t>rvalues</a:t>
            </a:r>
            <a:endParaRPr lang="en-US" dirty="0" smtClean="0"/>
          </a:p>
          <a:p>
            <a:pPr marL="465137" lvl="2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What with </a:t>
            </a:r>
            <a:r>
              <a:rPr lang="en-US" dirty="0" err="1" smtClean="0"/>
              <a:t>noexcept</a:t>
            </a:r>
            <a:r>
              <a:rPr lang="en-US" dirty="0" smtClean="0"/>
              <a:t>?</a:t>
            </a:r>
          </a:p>
          <a:p>
            <a:pPr marL="285750" lvl="1" indent="-28575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Solution 4 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(T&amp;&amp; + forward)</a:t>
            </a: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smtClean="0"/>
              <a:t>Error </a:t>
            </a:r>
            <a:r>
              <a:rPr lang="en-US" dirty="0"/>
              <a:t>message not @function call, but deep in implementation </a:t>
            </a:r>
            <a:r>
              <a:rPr lang="en-US" dirty="0" smtClean="0"/>
              <a:t>code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Accepts </a:t>
            </a:r>
            <a:r>
              <a:rPr lang="en-US" dirty="0" err="1" smtClean="0"/>
              <a:t>a.setName</a:t>
            </a:r>
            <a:r>
              <a:rPr lang="en-US" dirty="0" smtClean="0"/>
              <a:t>(42) </a:t>
            </a:r>
            <a:r>
              <a:rPr lang="en-US" dirty="0" smtClean="0"/>
              <a:t>(</a:t>
            </a:r>
            <a:r>
              <a:rPr lang="en-US" dirty="0" smtClean="0"/>
              <a:t>Ex</a:t>
            </a:r>
            <a:r>
              <a:rPr lang="en-US" dirty="0" smtClean="0"/>
              <a:t>plicit </a:t>
            </a:r>
            <a:r>
              <a:rPr lang="en-US" dirty="0" smtClean="0"/>
              <a:t>constructors</a:t>
            </a:r>
            <a:r>
              <a:rPr lang="en-US" dirty="0" smtClean="0"/>
              <a:t>)</a:t>
            </a: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What with </a:t>
            </a:r>
            <a:r>
              <a:rPr lang="en-US" dirty="0" err="1"/>
              <a:t>noexcept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 5</a:t>
            </a:r>
            <a:r>
              <a:rPr lang="en-US" dirty="0">
                <a:solidFill>
                  <a:schemeClr val="bg2"/>
                </a:solidFill>
              </a:rPr>
              <a:t> (T&amp;&amp; + </a:t>
            </a:r>
            <a:r>
              <a:rPr lang="en-US" dirty="0" err="1" smtClean="0">
                <a:solidFill>
                  <a:schemeClr val="bg2"/>
                </a:solidFill>
              </a:rPr>
              <a:t>enable_if</a:t>
            </a:r>
            <a:r>
              <a:rPr lang="en-US" dirty="0" smtClean="0">
                <a:solidFill>
                  <a:schemeClr val="bg2"/>
                </a:solidFill>
              </a:rPr>
              <a:t> + forward</a:t>
            </a:r>
            <a:r>
              <a:rPr lang="en-US" dirty="0">
                <a:solidFill>
                  <a:schemeClr val="bg2"/>
                </a:solidFill>
              </a:rPr>
              <a:t>)</a:t>
            </a: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Complex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Error messages not obvious (“</a:t>
            </a:r>
            <a:r>
              <a:rPr lang="en-US" dirty="0"/>
              <a:t>Failed to specialize function </a:t>
            </a:r>
            <a:r>
              <a:rPr lang="en-US" dirty="0" smtClean="0"/>
              <a:t>template”)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with </a:t>
            </a:r>
            <a:r>
              <a:rPr lang="en-US" dirty="0" err="1" smtClean="0"/>
              <a:t>noexcept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79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Move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3400" y="1371600"/>
            <a:ext cx="7772398" cy="39524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CMyIntVector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&amp;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operator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=(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CMyIntVector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 </a:t>
            </a:r>
            <a:r>
              <a:rPr lang="en-US" sz="1600" dirty="0" err="1" smtClean="0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noexcept</a:t>
            </a:r>
            <a:r>
              <a:rPr lang="en-US" sz="1600" dirty="0" smtClean="0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{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6F008A"/>
                </a:solidFill>
                <a:latin typeface="Consolas"/>
                <a:ea typeface="MS PGothic"/>
                <a:cs typeface="Arial"/>
              </a:rPr>
              <a:t>  assert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(&amp;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!=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); // Alternative: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If-test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  // Clean-up memory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  delete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[]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data_;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  // Fill-in members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size_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.size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_;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data_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.data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_;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  // Make </a:t>
            </a:r>
            <a:r>
              <a:rPr lang="en-US" sz="1600" i="1" dirty="0" smtClean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vector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an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“empty”-vector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.size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 0;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.data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_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  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</a:t>
            </a:r>
            <a:endParaRPr lang="en-US" sz="12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}</a:t>
            </a:r>
            <a:endParaRPr lang="en-US" sz="12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3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CppCon2015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70715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4030884"/>
            <a:ext cx="5359400" cy="282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4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Core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78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GSL: Guidelines Support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447800"/>
            <a:ext cx="79692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pass </a:t>
            </a:r>
            <a:r>
              <a:rPr lang="en-US" dirty="0" smtClean="0"/>
              <a:t>arguments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490521"/>
              </p:ext>
            </p:extLst>
          </p:nvPr>
        </p:nvGraphicFramePr>
        <p:xfrm>
          <a:off x="539750" y="1412875"/>
          <a:ext cx="6769102" cy="230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0"/>
                <a:gridCol w="1409702"/>
                <a:gridCol w="1692275"/>
                <a:gridCol w="1692275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Cheap to copy (e.g. 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Cheap to move (vector&lt;T&gt;,</a:t>
                      </a:r>
                      <a:r>
                        <a:rPr lang="en-US" sz="1200" baseline="0" dirty="0" smtClean="0"/>
                        <a:t> string) or Moderate cost to move or Don’t know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Expensive to move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f()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f(X&amp;)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In/Out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f(X&amp;)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f(X)</a:t>
                      </a:r>
                      <a:endParaRPr lang="en-US" dirty="0"/>
                    </a:p>
                  </a:txBody>
                  <a:tcPr anchor="ctr"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X&amp;)</a:t>
                      </a:r>
                      <a:endParaRPr 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&amp; retain “copy”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7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pass </a:t>
            </a:r>
            <a:r>
              <a:rPr lang="en-US" dirty="0" smtClean="0"/>
              <a:t>arguments - advanced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360874"/>
              </p:ext>
            </p:extLst>
          </p:nvPr>
        </p:nvGraphicFramePr>
        <p:xfrm>
          <a:off x="539750" y="1412873"/>
          <a:ext cx="7918450" cy="39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166"/>
                <a:gridCol w="1649060"/>
                <a:gridCol w="1979612"/>
                <a:gridCol w="1979612"/>
              </a:tblGrid>
              <a:tr h="113822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Cheap to copy (e.g. 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Cheap to move (vector&lt;T&gt;,</a:t>
                      </a:r>
                      <a:r>
                        <a:rPr lang="en-US" sz="1200" baseline="0" dirty="0" smtClean="0"/>
                        <a:t> string) or Moderate cost to move or Don’t know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Expensive to move</a:t>
                      </a:r>
                      <a:endParaRPr lang="en-US" sz="1200" dirty="0"/>
                    </a:p>
                  </a:txBody>
                  <a:tcPr/>
                </a:tc>
              </a:tr>
              <a:tr h="512903">
                <a:tc>
                  <a:txBody>
                    <a:bodyPr/>
                    <a:lstStyle/>
                    <a:p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f()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f(X&amp;)</a:t>
                      </a:r>
                    </a:p>
                  </a:txBody>
                  <a:tcPr anchor="ctr"/>
                </a:tc>
              </a:tr>
              <a:tr h="512903">
                <a:tc>
                  <a:txBody>
                    <a:bodyPr/>
                    <a:lstStyle/>
                    <a:p>
                      <a:r>
                        <a:rPr lang="en-US" dirty="0" smtClean="0"/>
                        <a:t>In/Out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f(X&amp;)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12903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f(X)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X&amp;)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710796">
                <a:tc>
                  <a:txBody>
                    <a:bodyPr/>
                    <a:lstStyle/>
                    <a:p>
                      <a:r>
                        <a:rPr lang="en-US" dirty="0" smtClean="0"/>
                        <a:t>In &amp; retain “copy”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f(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</a:rPr>
                        <a:t>const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</a:rPr>
                        <a:t> X&amp;) + f(X&amp;&amp;) &amp; move</a:t>
                      </a:r>
                      <a:endParaRPr lang="en-US" dirty="0" smtClean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X&amp;)</a:t>
                      </a:r>
                      <a:endParaRPr lang="en-US" dirty="0" smtClean="0"/>
                    </a:p>
                  </a:txBody>
                  <a:tcPr anchor="ctr"/>
                </a:tc>
              </a:tr>
              <a:tr h="51290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In &amp; move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</a:rPr>
                        <a:t> from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f(X&amp;&amp;)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0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2288" lvl="1" indent="-342900">
              <a:buFont typeface="+mj-lt"/>
              <a:buAutoNum type="arabicPeriod"/>
            </a:pPr>
            <a:r>
              <a:rPr lang="en-US" dirty="0"/>
              <a:t>Alternative implementations for move </a:t>
            </a:r>
            <a:r>
              <a:rPr lang="en-US" dirty="0" smtClean="0"/>
              <a:t>operations</a:t>
            </a:r>
          </a:p>
          <a:p>
            <a:pPr marL="701675" lvl="2" indent="-342900"/>
            <a:r>
              <a:rPr lang="en-US" dirty="0" smtClean="0"/>
              <a:t>Rule of zero</a:t>
            </a:r>
            <a:endParaRPr lang="en-US" dirty="0"/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Rvalue</a:t>
            </a:r>
            <a:r>
              <a:rPr lang="en-US" dirty="0" smtClean="0"/>
              <a:t> </a:t>
            </a:r>
            <a:r>
              <a:rPr lang="en-US" dirty="0"/>
              <a:t>references and templates  (different binding rules)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Forwarding references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/>
              <a:t> Reference Collapsing rules</a:t>
            </a:r>
            <a:endParaRPr lang="en-US" dirty="0" smtClean="0"/>
          </a:p>
          <a:p>
            <a:pPr marL="522288" lvl="1" indent="-342900">
              <a:buFont typeface="+mj-lt"/>
              <a:buAutoNum type="arabicPeriod"/>
            </a:pPr>
            <a:r>
              <a:rPr lang="en-US" dirty="0" smtClean="0"/>
              <a:t>Perfect forwarding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 err="1" smtClean="0"/>
              <a:t>std</a:t>
            </a:r>
            <a:r>
              <a:rPr lang="en-US" dirty="0"/>
              <a:t>::forward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How to pass </a:t>
            </a:r>
            <a:r>
              <a:rPr lang="en-US" dirty="0" smtClean="0"/>
              <a:t>arguments</a:t>
            </a:r>
          </a:p>
          <a:p>
            <a:pPr marL="522288" lvl="1" indent="-342900">
              <a:buFont typeface="+mj-lt"/>
              <a:buAutoNum type="arabicPeriod"/>
            </a:pPr>
            <a:endParaRPr lang="en-US" dirty="0"/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(Moving into C++14 lambda expressions)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US" dirty="0"/>
              <a:t>(Emplace)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994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Side-topic: moving into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	Doesn’t compile!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1524000"/>
            <a:ext cx="7772398" cy="2075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generate(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000000"/>
              </a:solidFill>
              <a:latin typeface="Consolas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A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consume(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};</a:t>
            </a:r>
            <a:endParaRPr lang="en-US" sz="1600" dirty="0">
              <a:latin typeface="Calibri"/>
              <a:ea typeface="SimSun"/>
              <a:cs typeface="Times New Roman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3400" y="3694498"/>
            <a:ext cx="7772398" cy="1791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)&gt; f(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value = generate(42);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</a:rPr>
              <a:t>return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</a:rPr>
              <a:t>[value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](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</a:rPr>
              <a:t>mutable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</a:rPr>
              <a:t>a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SimSun"/>
              </a:rPr>
              <a:t>-&gt;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consume(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::move(value),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</a:rPr>
              <a:t>);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</a:rPr>
              <a:t>};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0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Side-topic: </a:t>
            </a:r>
            <a:r>
              <a:rPr lang="en-US" dirty="0" smtClean="0"/>
              <a:t>moving </a:t>
            </a:r>
            <a:r>
              <a:rPr lang="en-US" dirty="0"/>
              <a:t>into </a:t>
            </a:r>
            <a:r>
              <a:rPr lang="en-US" dirty="0" smtClean="0"/>
              <a:t>lambdas – second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2149" y="1565274"/>
            <a:ext cx="6769101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>
              <a:solidFill>
                <a:srgbClr val="FF0000"/>
              </a:solidFill>
            </a:endParaRPr>
          </a:p>
          <a:p>
            <a:endParaRPr lang="en-US" kern="0" dirty="0" smtClean="0"/>
          </a:p>
          <a:p>
            <a:r>
              <a:rPr lang="en-US" kern="0" dirty="0" smtClean="0"/>
              <a:t>	Compiles…</a:t>
            </a:r>
          </a:p>
          <a:p>
            <a:endParaRPr lang="en-US" kern="0" dirty="0" smtClean="0"/>
          </a:p>
          <a:p>
            <a:r>
              <a:rPr lang="en-US" kern="0" dirty="0" smtClean="0"/>
              <a:t>	… but undefined behavior</a:t>
            </a:r>
            <a:endParaRPr lang="en-US" kern="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45306" y="1600200"/>
            <a:ext cx="7772398" cy="2075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)&gt; f(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value = generate(42);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[&amp;value,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](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mutable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SimSun"/>
                <a:cs typeface="Times New Roman"/>
              </a:rPr>
              <a:t>-&gt;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consume(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::move(value),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01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Side-topic: moving into lambdas – </a:t>
            </a:r>
            <a:r>
              <a:rPr lang="en-US" dirty="0" smtClean="0"/>
              <a:t>third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644525" lvl="2" indent="-285750">
              <a:buFont typeface="Symbol"/>
              <a:buChar char="Þ"/>
            </a:pPr>
            <a:r>
              <a:rPr lang="en-US" b="1" dirty="0" smtClean="0"/>
              <a:t>Generalized </a:t>
            </a:r>
            <a:r>
              <a:rPr lang="en-US" b="1" dirty="0"/>
              <a:t>lambda </a:t>
            </a:r>
            <a:r>
              <a:rPr lang="en-US" b="1" dirty="0" smtClean="0"/>
              <a:t>captures</a:t>
            </a:r>
          </a:p>
          <a:p>
            <a:pPr marL="285750" indent="-285750">
              <a:buFont typeface="Symbol"/>
              <a:buChar char="Þ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reference: [&amp;</a:t>
            </a:r>
            <a:r>
              <a:rPr lang="en-US" dirty="0"/>
              <a:t>a = </a:t>
            </a:r>
            <a:r>
              <a:rPr lang="en-US" dirty="0" smtClean="0"/>
              <a:t>a] or [&amp;a = b]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value: [c = d] or </a:t>
            </a:r>
            <a:r>
              <a:rPr lang="en-US" dirty="0"/>
              <a:t>[c = </a:t>
            </a:r>
            <a:r>
              <a:rPr lang="en-US" dirty="0" smtClean="0"/>
              <a:t>c]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Symbol"/>
              <a:buChar char="Þ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1981200"/>
            <a:ext cx="8077200" cy="2358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::function&lt;void(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)&gt; f(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shared_ptr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&lt;A&gt;&amp; a)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auto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f(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shared_ptr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&lt;A&gt;&amp; a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&gt; value = generate(42);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[value =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::move(value),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](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mutable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{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SimSun"/>
                <a:cs typeface="Times New Roman"/>
              </a:rPr>
              <a:t>-&gt;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consume(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::move(value),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  };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</a:t>
            </a:r>
            <a:endParaRPr lang="en-US" sz="20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88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Alternative implementations for move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std</a:t>
            </a:r>
            <a:r>
              <a:rPr lang="en-US" dirty="0"/>
              <a:t>::swap to exchange </a:t>
            </a:r>
            <a:r>
              <a:rPr lang="en-US" dirty="0" smtClean="0"/>
              <a:t>members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i="1" dirty="0"/>
              <a:t>move assignment operator </a:t>
            </a:r>
            <a:r>
              <a:rPr lang="en-US" dirty="0"/>
              <a:t>in </a:t>
            </a:r>
            <a:r>
              <a:rPr lang="en-US" i="1" dirty="0"/>
              <a:t>move </a:t>
            </a:r>
            <a:r>
              <a:rPr lang="en-US" i="1" dirty="0" smtClean="0"/>
              <a:t>constructor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Pass </a:t>
            </a:r>
            <a:r>
              <a:rPr lang="en-US" dirty="0"/>
              <a:t>by value in assignment </a:t>
            </a:r>
            <a:r>
              <a:rPr lang="en-US" dirty="0" smtClean="0"/>
              <a:t>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Copy/swap </a:t>
            </a:r>
            <a:r>
              <a:rPr lang="en-US" dirty="0" smtClean="0"/>
              <a:t>idiom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Side-topic: </a:t>
            </a:r>
            <a:r>
              <a:rPr lang="en-US" dirty="0" err="1" smtClean="0"/>
              <a:t>emplace_back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375651" cy="4752975"/>
          </a:xfrm>
        </p:spPr>
        <p:txBody>
          <a:bodyPr>
            <a:normAutofit/>
          </a:bodyPr>
          <a:lstStyle/>
          <a:p>
            <a:pPr marL="285750" lvl="4" indent="-285750">
              <a:buClrTx/>
            </a:pPr>
            <a:r>
              <a:rPr lang="en-US" dirty="0" smtClean="0"/>
              <a:t>Remember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MyString</a:t>
            </a:r>
            <a:r>
              <a:rPr lang="en-US" dirty="0"/>
              <a:t> </a:t>
            </a:r>
            <a:r>
              <a:rPr lang="en-US" dirty="0" smtClean="0"/>
              <a:t>with move operations (</a:t>
            </a:r>
            <a:r>
              <a:rPr lang="en-US" dirty="0" err="1" smtClean="0"/>
              <a:t>push_back</a:t>
            </a:r>
            <a:r>
              <a:rPr lang="en-US" dirty="0" smtClean="0"/>
              <a:t> in for loop: 932 </a:t>
            </a:r>
            <a:r>
              <a:rPr lang="en-US" dirty="0" err="1" smtClean="0"/>
              <a:t>ms</a:t>
            </a:r>
            <a:r>
              <a:rPr lang="en-US" dirty="0" smtClean="0"/>
              <a:t>*)</a:t>
            </a:r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285750" lvl="4" indent="-285750">
              <a:buClrTx/>
            </a:pPr>
            <a:endParaRPr lang="en-US" dirty="0" smtClean="0"/>
          </a:p>
          <a:p>
            <a:pPr marL="285750" lvl="4" indent="-285750">
              <a:buClrTx/>
            </a:pPr>
            <a:endParaRPr lang="en-US" dirty="0"/>
          </a:p>
          <a:p>
            <a:pPr marL="0" lvl="4" indent="0">
              <a:buClrTx/>
              <a:buNone/>
            </a:pPr>
            <a:r>
              <a:rPr lang="en-US" sz="1200" dirty="0" smtClean="0"/>
              <a:t>* Different machine</a:t>
            </a:r>
            <a:endParaRPr lang="en-US" sz="1200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1871651"/>
            <a:ext cx="7772398" cy="1447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n-NO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i = 0; i &lt; </a:t>
            </a:r>
            <a:r>
              <a:rPr lang="nn-NO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count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 ++i)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{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vector.push_back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"To be, or not to be,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     that is the question: Whether…"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));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}</a:t>
            </a:r>
            <a:endParaRPr lang="en-US" sz="1100" dirty="0">
              <a:effectLst/>
              <a:latin typeface="Times New Roman"/>
              <a:ea typeface="Times New Roman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3400" y="3505808"/>
            <a:ext cx="7772398" cy="1447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n-NO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i = 0; i &lt; </a:t>
            </a:r>
            <a:r>
              <a:rPr lang="nn-NO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count</a:t>
            </a:r>
            <a:r>
              <a:rPr lang="nn-NO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 ++i)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{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vector.emplace_back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"To be, or not to be,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     that is the question: Whether…"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);</a:t>
            </a:r>
            <a:endParaRPr lang="en-US" sz="1100" dirty="0">
              <a:latin typeface="Times New Roman"/>
              <a:ea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}</a:t>
            </a:r>
            <a:endParaRPr lang="en-US" sz="11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51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Side-topic: </a:t>
            </a:r>
            <a:r>
              <a:rPr lang="en-US" dirty="0" err="1"/>
              <a:t>emplace_back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223251" cy="4752975"/>
          </a:xfrm>
        </p:spPr>
        <p:txBody>
          <a:bodyPr/>
          <a:lstStyle/>
          <a:p>
            <a:pPr marL="342900" lvl="4" indent="-342900">
              <a:buClrTx/>
            </a:pPr>
            <a:r>
              <a:rPr lang="en-US" dirty="0">
                <a:latin typeface="+mn-lt"/>
              </a:rPr>
              <a:t>Remember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+mn-lt"/>
              </a:rPr>
              <a:t>MyString</a:t>
            </a:r>
            <a:r>
              <a:rPr lang="en-US" dirty="0">
                <a:latin typeface="+mn-lt"/>
              </a:rPr>
              <a:t> with move </a:t>
            </a:r>
            <a:r>
              <a:rPr lang="en-US" dirty="0" smtClean="0">
                <a:latin typeface="+mn-lt"/>
              </a:rPr>
              <a:t>operations (</a:t>
            </a:r>
            <a:r>
              <a:rPr lang="en-US" dirty="0" err="1" smtClean="0">
                <a:latin typeface="+mn-lt"/>
              </a:rPr>
              <a:t>push_back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in for loop: </a:t>
            </a:r>
            <a:r>
              <a:rPr lang="en-US" dirty="0" smtClean="0">
                <a:latin typeface="+mn-lt"/>
              </a:rPr>
              <a:t>932 </a:t>
            </a:r>
            <a:r>
              <a:rPr lang="en-US" dirty="0" err="1" smtClean="0">
                <a:latin typeface="+mn-lt"/>
              </a:rPr>
              <a:t>ms</a:t>
            </a:r>
            <a:r>
              <a:rPr lang="en-US" dirty="0" smtClean="0">
                <a:latin typeface="+mn-lt"/>
              </a:rPr>
              <a:t>*)</a:t>
            </a:r>
            <a:endParaRPr lang="en-US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latin typeface="+mn-lt"/>
              </a:rPr>
              <a:t>MyString</a:t>
            </a:r>
            <a:r>
              <a:rPr lang="en-US" dirty="0" smtClean="0">
                <a:latin typeface="+mn-lt"/>
              </a:rPr>
              <a:t> using </a:t>
            </a:r>
            <a:r>
              <a:rPr lang="en-US" dirty="0" err="1" smtClean="0">
                <a:latin typeface="+mn-lt"/>
              </a:rPr>
              <a:t>emplace_back</a:t>
            </a:r>
            <a:r>
              <a:rPr lang="en-US" dirty="0" smtClean="0">
                <a:latin typeface="+mn-lt"/>
              </a:rPr>
              <a:t>: 901 </a:t>
            </a:r>
            <a:r>
              <a:rPr lang="en-US" dirty="0" err="1" smtClean="0">
                <a:latin typeface="+mn-lt"/>
              </a:rPr>
              <a:t>ms</a:t>
            </a:r>
            <a:r>
              <a:rPr lang="en-US" dirty="0" smtClean="0">
                <a:latin typeface="+mn-lt"/>
              </a:rPr>
              <a:t>*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latin typeface="+mn-lt"/>
              </a:rPr>
              <a:t>MyString</a:t>
            </a:r>
            <a:r>
              <a:rPr lang="en-US" dirty="0" smtClean="0">
                <a:latin typeface="+mn-lt"/>
              </a:rPr>
              <a:t> constructed in-place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No copy/move</a:t>
            </a:r>
          </a:p>
          <a:p>
            <a:pPr marL="522288" lvl="1" indent="-342900"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Can take more arguments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For loop with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tuple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&gt;&gt;</a:t>
            </a:r>
          </a:p>
          <a:p>
            <a:pPr lvl="1" indent="0">
              <a:buNone/>
            </a:pPr>
            <a:endParaRPr lang="en-US" dirty="0" smtClean="0">
              <a:latin typeface="+mn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533400" y="3352800"/>
            <a:ext cx="7772398" cy="905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tuple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&gt;&gt;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vector.push_back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make_tuple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"test"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42, 0.));</a:t>
            </a:r>
            <a:endParaRPr lang="en-US" sz="16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vector.emplace_back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MS PGothic"/>
                <a:cs typeface="Arial"/>
              </a:rPr>
              <a:t>"test"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, 42, 0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.);</a:t>
            </a:r>
            <a:endParaRPr lang="en-US" sz="1600" dirty="0"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73076"/>
              </p:ext>
            </p:extLst>
          </p:nvPr>
        </p:nvGraphicFramePr>
        <p:xfrm>
          <a:off x="1524000" y="4953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push_back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emplace_back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Without reserve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682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579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With reserve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277 </a:t>
                      </a:r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146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Alternatives -  </a:t>
            </a:r>
            <a:r>
              <a:rPr lang="en-US" dirty="0" err="1" smtClean="0">
                <a:solidFill>
                  <a:schemeClr val="tx1"/>
                </a:solidFill>
              </a:rPr>
              <a:t>std</a:t>
            </a:r>
            <a:r>
              <a:rPr lang="en-US" dirty="0">
                <a:solidFill>
                  <a:schemeClr val="tx1"/>
                </a:solidFill>
              </a:rPr>
              <a:t>::swap </a:t>
            </a: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exchange </a:t>
            </a:r>
            <a:r>
              <a:rPr lang="en-US" dirty="0" smtClean="0">
                <a:solidFill>
                  <a:schemeClr val="tx1"/>
                </a:solidFill>
              </a:rPr>
              <a:t>members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sz="1400" dirty="0" smtClean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 smtClean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 smtClean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/>
              <a:ea typeface="SimSu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Advantages: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Cleaner and easier code </a:t>
            </a:r>
          </a:p>
          <a:p>
            <a:pPr lvl="1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Issues: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More expensive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Delays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destruction (less deterministic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smtClean="0"/>
              <a:t>Side </a:t>
            </a:r>
            <a:r>
              <a:rPr lang="en-US" dirty="0"/>
              <a:t>effects </a:t>
            </a:r>
            <a:r>
              <a:rPr lang="en-US" dirty="0" smtClean="0"/>
              <a:t>(</a:t>
            </a:r>
            <a:r>
              <a:rPr lang="en-US" dirty="0"/>
              <a:t>such as </a:t>
            </a:r>
            <a:r>
              <a:rPr lang="en-US" dirty="0" smtClean="0"/>
              <a:t>unlock)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Originally introduced by </a:t>
            </a:r>
            <a:r>
              <a:rPr lang="en-US" dirty="0" smtClean="0"/>
              <a:t>Howard </a:t>
            </a:r>
            <a:r>
              <a:rPr lang="en-US" dirty="0" err="1" smtClean="0"/>
              <a:t>Hinnant</a:t>
            </a:r>
            <a:endParaRPr lang="en-US" dirty="0" smtClean="0"/>
          </a:p>
          <a:p>
            <a:pPr marL="644525" lvl="2" indent="-285750">
              <a:buFont typeface="Arial" pitchFamily="34" charset="0"/>
              <a:buChar char="•"/>
            </a:pPr>
            <a:r>
              <a:rPr lang="en-US" dirty="0" smtClean="0"/>
              <a:t>doesn’t use the pattern anymore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3400" y="1371600"/>
            <a:ext cx="7772398" cy="1791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CMyIntVector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operator=(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CMyIntVector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 </a:t>
            </a:r>
            <a:r>
              <a:rPr lang="en-US" sz="1600" dirty="0" err="1" smtClean="0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noexcept</a:t>
            </a:r>
            <a:r>
              <a:rPr lang="en-US" sz="1600" dirty="0" smtClean="0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using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::swap;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swap(data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_,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vector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.data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_);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swap(size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_,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vector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.size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_);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} 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Alternatives </a:t>
            </a:r>
            <a:r>
              <a:rPr lang="en-US" dirty="0" smtClean="0">
                <a:solidFill>
                  <a:schemeClr val="tx1"/>
                </a:solidFill>
              </a:rPr>
              <a:t>- C</a:t>
            </a:r>
            <a:r>
              <a:rPr lang="en-US" dirty="0" smtClean="0"/>
              <a:t>all </a:t>
            </a:r>
            <a:r>
              <a:rPr lang="en-US" i="1" dirty="0"/>
              <a:t>move assignment operator </a:t>
            </a:r>
            <a:r>
              <a:rPr lang="en-US" dirty="0"/>
              <a:t>in </a:t>
            </a:r>
            <a:r>
              <a:rPr lang="en-US" i="1" dirty="0"/>
              <a:t>move </a:t>
            </a:r>
            <a:r>
              <a:rPr lang="en-US" i="1" dirty="0" smtClean="0"/>
              <a:t>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7308851" cy="4752975"/>
          </a:xfrm>
        </p:spPr>
        <p:txBody>
          <a:bodyPr/>
          <a:lstStyle/>
          <a:p>
            <a:endParaRPr lang="en-US" dirty="0" smtClean="0">
              <a:solidFill>
                <a:srgbClr val="2B91AF"/>
              </a:solidFill>
              <a:latin typeface="Consolas"/>
              <a:ea typeface="MS PGothic"/>
              <a:cs typeface="Arial"/>
            </a:endParaRPr>
          </a:p>
          <a:p>
            <a:endParaRPr lang="en-US" dirty="0">
              <a:solidFill>
                <a:srgbClr val="2B91AF"/>
              </a:solidFill>
              <a:latin typeface="Consolas"/>
              <a:ea typeface="MS PGothic"/>
              <a:cs typeface="Arial"/>
            </a:endParaRPr>
          </a:p>
          <a:p>
            <a:endParaRPr lang="en-US" dirty="0" smtClean="0">
              <a:solidFill>
                <a:srgbClr val="2B91AF"/>
              </a:solidFill>
              <a:latin typeface="Consolas"/>
              <a:ea typeface="MS PGothic"/>
              <a:cs typeface="Arial"/>
            </a:endParaRPr>
          </a:p>
          <a:p>
            <a:pPr marL="0" lvl="1" indent="0">
              <a:buClrTx/>
              <a:buNone/>
            </a:pPr>
            <a:endParaRPr lang="en-US" dirty="0">
              <a:solidFill>
                <a:srgbClr val="2B91AF"/>
              </a:solidFill>
              <a:latin typeface="Consolas"/>
              <a:ea typeface="MS PGothic"/>
              <a:cs typeface="Arial"/>
            </a:endParaRPr>
          </a:p>
          <a:p>
            <a:pPr marL="0" lvl="1" indent="0">
              <a:buClrTx/>
              <a:buNone/>
            </a:pPr>
            <a:endParaRPr lang="en-US" dirty="0" smtClean="0"/>
          </a:p>
          <a:p>
            <a:pPr marL="285750" lvl="1" indent="-285750">
              <a:buClrTx/>
            </a:pPr>
            <a:r>
              <a:rPr lang="en-US" dirty="0" smtClean="0"/>
              <a:t>Source: MSDN</a:t>
            </a:r>
          </a:p>
          <a:p>
            <a:pPr marL="285750" lvl="1" indent="-285750">
              <a:buClrTx/>
            </a:pPr>
            <a:r>
              <a:rPr lang="en-US" dirty="0" smtClean="0"/>
              <a:t>Howard </a:t>
            </a:r>
            <a:r>
              <a:rPr lang="en-US" dirty="0" err="1" smtClean="0"/>
              <a:t>Hinnant</a:t>
            </a:r>
            <a:r>
              <a:rPr lang="en-US" dirty="0" smtClean="0"/>
              <a:t>: “Move operations are created for performance”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11536"/>
              </p:ext>
            </p:extLst>
          </p:nvPr>
        </p:nvGraphicFramePr>
        <p:xfrm>
          <a:off x="990600" y="3657600"/>
          <a:ext cx="76200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  <a:gridCol w="1803400"/>
                <a:gridCol w="2540000"/>
              </a:tblGrid>
              <a:tr h="685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implementation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push_back</a:t>
                      </a:r>
                      <a:r>
                        <a:rPr lang="en-US" dirty="0" smtClean="0"/>
                        <a:t> of </a:t>
                      </a:r>
                      <a:r>
                        <a:rPr lang="en-US" dirty="0" err="1" smtClean="0"/>
                        <a:t>CMyIntVector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846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939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MS PGothic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push_back</a:t>
                      </a:r>
                      <a:r>
                        <a:rPr lang="en-US" dirty="0" smtClean="0"/>
                        <a:t> of </a:t>
                      </a:r>
                      <a:r>
                        <a:rPr lang="en-US" dirty="0" err="1" smtClean="0"/>
                        <a:t>CIntPair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 </a:t>
                      </a:r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136 </a:t>
                      </a:r>
                      <a:r>
                        <a:rPr lang="en-US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33400" y="1447800"/>
            <a:ext cx="7772398" cy="13548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MS PGothic"/>
                <a:cs typeface="Consolas" panose="020B0609020204030204" pitchFamily="49" charset="0"/>
              </a:rPr>
              <a:t>CMyIntVector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MS PGothic"/>
                <a:cs typeface="Consolas" panose="020B0609020204030204" pitchFamily="49" charset="0"/>
              </a:rPr>
              <a:t>CMyIntVector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&amp;&amp; other) 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noexcept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data_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size_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(0) 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this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::move(other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Alternatives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- pass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dirty="0" smtClean="0">
                <a:solidFill>
                  <a:schemeClr val="tx1"/>
                </a:solidFill>
              </a:rPr>
              <a:t>value in assignment operator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operator= will move in implementation</a:t>
            </a:r>
          </a:p>
          <a:p>
            <a:endParaRPr lang="en-US" dirty="0"/>
          </a:p>
          <a:p>
            <a:r>
              <a:rPr lang="en-US" dirty="0" smtClean="0"/>
              <a:t>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one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exception safety </a:t>
            </a:r>
            <a:r>
              <a:rPr lang="en-US" dirty="0" smtClean="0"/>
              <a:t>guarantee (if move doesn’t throw)</a:t>
            </a:r>
          </a:p>
          <a:p>
            <a:r>
              <a:rPr lang="en-US" dirty="0" smtClean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with </a:t>
            </a:r>
            <a:r>
              <a:rPr lang="en-US" dirty="0" err="1" smtClean="0"/>
              <a:t>noexcept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(see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46717" y="1524000"/>
            <a:ext cx="7772398" cy="1007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Consolas"/>
                <a:ea typeface="MS PGothic"/>
                <a:cs typeface="Arial"/>
              </a:rPr>
              <a:t>const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 </a:t>
            </a:r>
            <a:r>
              <a:rPr lang="en-US" sz="1800" dirty="0" err="1" smtClean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&amp;);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&amp;&amp;) </a:t>
            </a:r>
            <a:r>
              <a:rPr lang="en-US" sz="1800" dirty="0" err="1">
                <a:solidFill>
                  <a:srgbClr val="C00000"/>
                </a:solidFill>
                <a:latin typeface="Consolas"/>
                <a:ea typeface="MS PGothic"/>
                <a:cs typeface="Arial"/>
              </a:rPr>
              <a:t>noexcept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;</a:t>
            </a:r>
            <a:endParaRPr lang="en-US" sz="18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&amp; operator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=(</a:t>
            </a:r>
            <a:r>
              <a:rPr lang="en-US" sz="1800" dirty="0" err="1" smtClean="0">
                <a:solidFill>
                  <a:srgbClr val="2B91AF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);</a:t>
            </a:r>
            <a:endParaRPr lang="en-US" sz="1800" dirty="0"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8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Alternatives - </a:t>
            </a:r>
            <a:r>
              <a:rPr lang="en-US" dirty="0" smtClean="0"/>
              <a:t>Copy/swap idiom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 of 2 alternatives: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Swap functions call often grouped in separate swap function</a:t>
            </a:r>
          </a:p>
          <a:p>
            <a:endParaRPr lang="en-US" dirty="0"/>
          </a:p>
          <a:p>
            <a:r>
              <a:rPr lang="en-US" dirty="0"/>
              <a:t>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one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exception safety </a:t>
            </a:r>
            <a:r>
              <a:rPr lang="en-US" dirty="0" smtClean="0"/>
              <a:t>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Implementation relatively trivial</a:t>
            </a:r>
            <a:endParaRPr lang="en-US" dirty="0"/>
          </a:p>
          <a:p>
            <a:r>
              <a:rPr lang="en-US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with </a:t>
            </a:r>
            <a:r>
              <a:rPr lang="en-US" dirty="0" err="1"/>
              <a:t>noexcept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(</a:t>
            </a:r>
            <a:r>
              <a:rPr lang="en-US" dirty="0" err="1" smtClean="0"/>
              <a:t>lvalues</a:t>
            </a:r>
            <a:r>
              <a:rPr lang="en-US" dirty="0" smtClean="0"/>
              <a:t> + </a:t>
            </a:r>
            <a:r>
              <a:rPr lang="en-US" dirty="0" err="1" smtClean="0"/>
              <a:t>rvalues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Delays destruction</a:t>
            </a:r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3400" y="1920253"/>
            <a:ext cx="7924800" cy="1225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&amp;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operator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=(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MS PGothic"/>
                <a:cs typeface="Arial"/>
              </a:rPr>
              <a:t>MyString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 {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swap(string_, </a:t>
            </a:r>
            <a:r>
              <a:rPr lang="en-US" sz="1600" dirty="0" err="1" smtClean="0">
                <a:solidFill>
                  <a:srgbClr val="808080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.string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_);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// </a:t>
            </a:r>
            <a:r>
              <a:rPr lang="en-US" sz="1600" dirty="0" smtClean="0">
                <a:solidFill>
                  <a:srgbClr val="008000"/>
                </a:solidFill>
                <a:latin typeface="Consolas"/>
                <a:ea typeface="MS PGothic"/>
                <a:cs typeface="Arial"/>
              </a:rPr>
              <a:t>swap every member variable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*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SimSun"/>
                <a:cs typeface="Times New Roman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</a:t>
            </a:r>
            <a:endParaRPr lang="en-US" sz="2000" dirty="0" smtClean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 } 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9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Copy/swap idiom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Normal assignment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Copy/swap idiom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33400" y="1920253"/>
            <a:ext cx="7924800" cy="1862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"Answer to The Ultimate Question of Life, the Universe, and Everything"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"42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no reallocation necessary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reallocation necessary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33400" y="4206253"/>
            <a:ext cx="7924800" cy="1862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"Answer to The Ultimate Question of Life, the Universe, and Everything"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::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SimSun"/>
                <a:cs typeface="Times New Roman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"42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SimSun"/>
                <a:cs typeface="Times New Roman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);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SimSun"/>
                <a:cs typeface="Times New Roman"/>
              </a:rPr>
              <a:t>reallocation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necessary</a:t>
            </a:r>
            <a:endParaRPr lang="en-US" sz="2000" dirty="0">
              <a:latin typeface="Calibri"/>
              <a:ea typeface="SimSun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shortstring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longstring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SimSun"/>
                <a:cs typeface="Times New Roman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SimSun"/>
                <a:cs typeface="Times New Roman"/>
              </a:rPr>
              <a:t>// reallocation necessary</a:t>
            </a:r>
            <a:endParaRPr lang="en-US" sz="20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7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MS_template_4x3_Siemens_compatible_full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ln>
          <a:headEnd type="none" w="med" len="med"/>
          <a:tailEnd type="arrow"/>
        </a:ln>
        <a:extLst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plate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ln>
          <a:headEnd type="none" w="med" len="med"/>
          <a:tailEnd type="arrow"/>
        </a:ln>
        <a:extLst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iemens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39439</TotalTime>
  <Words>2197</Words>
  <Application>Microsoft Office PowerPoint</Application>
  <PresentationFormat>On-screen Show (4:3)</PresentationFormat>
  <Paragraphs>600</Paragraphs>
  <Slides>41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LMS_template_4x3_Siemens_compatible_full</vt:lpstr>
      <vt:lpstr>Template</vt:lpstr>
      <vt:lpstr>Siemens</vt:lpstr>
      <vt:lpstr>think-cell Slide</vt:lpstr>
      <vt:lpstr>Move semantics &amp;&amp; rvalue references, part 2</vt:lpstr>
      <vt:lpstr>Move semantics &amp;&amp; rvalue references</vt:lpstr>
      <vt:lpstr>Implementing Move Semantics</vt:lpstr>
      <vt:lpstr>Alternative implementations for move operations</vt:lpstr>
      <vt:lpstr>Alternatives -  std::swap to exchange members</vt:lpstr>
      <vt:lpstr>Alternatives - Call move assignment operator in move constructor</vt:lpstr>
      <vt:lpstr>Alternatives - pass by value in assignment operator</vt:lpstr>
      <vt:lpstr>Alternatives - Copy/swap idiom</vt:lpstr>
      <vt:lpstr>Copy/swap idiom</vt:lpstr>
      <vt:lpstr>PowerPoint Presentation</vt:lpstr>
      <vt:lpstr>Move semantics – Optimal implementation</vt:lpstr>
      <vt:lpstr>Rvalue references and deduced types</vt:lpstr>
      <vt:lpstr>Rvalue references and deduced types</vt:lpstr>
      <vt:lpstr>Rvalue references and deduced types</vt:lpstr>
      <vt:lpstr>Rvalue references and deduced types</vt:lpstr>
      <vt:lpstr>Rvalue references and deduced types</vt:lpstr>
      <vt:lpstr>Rvalue references and deduced types</vt:lpstr>
      <vt:lpstr>Forwarding reference (universal reference)</vt:lpstr>
      <vt:lpstr>Forwarding reference: type deduction rules</vt:lpstr>
      <vt:lpstr>Forwarding reference: why?</vt:lpstr>
      <vt:lpstr>Forwarding reference: why?</vt:lpstr>
      <vt:lpstr>std::forward</vt:lpstr>
      <vt:lpstr>Perfect forwarding not so perfect</vt:lpstr>
      <vt:lpstr>Reference-collapsing rules</vt:lpstr>
      <vt:lpstr>Reference-collapsing rules</vt:lpstr>
      <vt:lpstr>Reference-collapsing rules</vt:lpstr>
      <vt:lpstr>How to pass arguments</vt:lpstr>
      <vt:lpstr>How to pass arguments</vt:lpstr>
      <vt:lpstr>How to pass arguments</vt:lpstr>
      <vt:lpstr>CppCon2015</vt:lpstr>
      <vt:lpstr>C++ Core Guidelines</vt:lpstr>
      <vt:lpstr>GSL: Guidelines Support Library</vt:lpstr>
      <vt:lpstr>How to pass arguments</vt:lpstr>
      <vt:lpstr>How to pass arguments - advanced</vt:lpstr>
      <vt:lpstr>Summary</vt:lpstr>
      <vt:lpstr>Questions?</vt:lpstr>
      <vt:lpstr>Side-topic: moving into lambdas</vt:lpstr>
      <vt:lpstr>Side-topic: moving into lambdas – second try</vt:lpstr>
      <vt:lpstr>Side-topic: moving into lambdas – third try</vt:lpstr>
      <vt:lpstr>Side-topic: emplace_back</vt:lpstr>
      <vt:lpstr>Side-topic: emplace_back</vt:lpstr>
    </vt:vector>
  </TitlesOfParts>
  <Company>LMS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 Rodiers</dc:creator>
  <cp:lastModifiedBy>Bert Rodiers</cp:lastModifiedBy>
  <cp:revision>306</cp:revision>
  <cp:lastPrinted>2014-12-09T17:18:12Z</cp:lastPrinted>
  <dcterms:created xsi:type="dcterms:W3CDTF">2013-11-08T09:19:48Z</dcterms:created>
  <dcterms:modified xsi:type="dcterms:W3CDTF">2015-12-03T14:54:26Z</dcterms:modified>
</cp:coreProperties>
</file>